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0" r:id="rId2"/>
    <p:sldId id="617" r:id="rId3"/>
    <p:sldId id="616" r:id="rId4"/>
    <p:sldId id="619" r:id="rId5"/>
    <p:sldId id="620" r:id="rId6"/>
    <p:sldId id="621" r:id="rId7"/>
    <p:sldId id="660" r:id="rId8"/>
    <p:sldId id="622" r:id="rId9"/>
    <p:sldId id="634" r:id="rId10"/>
    <p:sldId id="623" r:id="rId11"/>
    <p:sldId id="624" r:id="rId12"/>
    <p:sldId id="625" r:id="rId13"/>
    <p:sldId id="626" r:id="rId14"/>
    <p:sldId id="627" r:id="rId15"/>
    <p:sldId id="628" r:id="rId16"/>
    <p:sldId id="629" r:id="rId17"/>
    <p:sldId id="630" r:id="rId18"/>
    <p:sldId id="631" r:id="rId19"/>
    <p:sldId id="632" r:id="rId20"/>
    <p:sldId id="636" r:id="rId21"/>
    <p:sldId id="638" r:id="rId22"/>
    <p:sldId id="637" r:id="rId23"/>
    <p:sldId id="639" r:id="rId24"/>
    <p:sldId id="640" r:id="rId25"/>
    <p:sldId id="641" r:id="rId26"/>
    <p:sldId id="642" r:id="rId27"/>
    <p:sldId id="644" r:id="rId28"/>
    <p:sldId id="654" r:id="rId29"/>
    <p:sldId id="645" r:id="rId30"/>
    <p:sldId id="646" r:id="rId31"/>
    <p:sldId id="658" r:id="rId32"/>
    <p:sldId id="650" r:id="rId33"/>
    <p:sldId id="657" r:id="rId34"/>
    <p:sldId id="647" r:id="rId35"/>
    <p:sldId id="655" r:id="rId36"/>
    <p:sldId id="656" r:id="rId37"/>
    <p:sldId id="648" r:id="rId38"/>
    <p:sldId id="649" r:id="rId39"/>
    <p:sldId id="651" r:id="rId40"/>
    <p:sldId id="652" r:id="rId41"/>
    <p:sldId id="653" r:id="rId42"/>
    <p:sldId id="270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 Chongming" initials="GC" lastIdx="3" clrIdx="0">
    <p:extLst>
      <p:ext uri="{19B8F6BF-5375-455C-9EA6-DF929625EA0E}">
        <p15:presenceInfo xmlns:p15="http://schemas.microsoft.com/office/powerpoint/2012/main" userId="f5310895e46dd2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6A5D4"/>
    <a:srgbClr val="FFF1D5"/>
    <a:srgbClr val="F5FFD0"/>
    <a:srgbClr val="FFFED6"/>
    <a:srgbClr val="FFFEA4"/>
    <a:srgbClr val="DB3235"/>
    <a:srgbClr val="F65D04"/>
    <a:srgbClr val="008C40"/>
    <a:srgbClr val="00518E"/>
    <a:srgbClr val="1B2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442" autoAdjust="0"/>
    <p:restoredTop sz="97059" autoAdjust="0"/>
  </p:normalViewPr>
  <p:slideViewPr>
    <p:cSldViewPr>
      <p:cViewPr>
        <p:scale>
          <a:sx n="78" d="100"/>
          <a:sy n="78" d="100"/>
        </p:scale>
        <p:origin x="2368" y="20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3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441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603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175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238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520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10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98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640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44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44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92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75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985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014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854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322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95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311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718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30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867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871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179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898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5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467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739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419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312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03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764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53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97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286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145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5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654812"/>
            <a:ext cx="12192000" cy="7414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1003" y="629793"/>
            <a:ext cx="7455015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Helvetica" pitchFamily="2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2022/9/17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63118" y="44626"/>
            <a:ext cx="8706599" cy="47675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Candara" panose="020E0502030303020204" pitchFamily="34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647072" y="1101788"/>
            <a:ext cx="5928981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Helvetica" pitchFamily="2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4E4BF4-D88E-D24B-B3E1-71D050991998}"/>
              </a:ext>
            </a:extLst>
          </p:cNvPr>
          <p:cNvSpPr/>
          <p:nvPr userDrawn="1"/>
        </p:nvSpPr>
        <p:spPr>
          <a:xfrm>
            <a:off x="9262944" y="524248"/>
            <a:ext cx="2161647" cy="291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4D38996B-A21E-BF41-9F76-79D7078072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1" t="32066" r="70404" b="25820"/>
          <a:stretch/>
        </p:blipFill>
        <p:spPr>
          <a:xfrm>
            <a:off x="9375057" y="0"/>
            <a:ext cx="981800" cy="1008110"/>
          </a:xfrm>
          <a:prstGeom prst="rect">
            <a:avLst/>
          </a:prstGeom>
        </p:spPr>
      </p:pic>
      <p:pic>
        <p:nvPicPr>
          <p:cNvPr id="14" name="Picture 2" descr="TikTok&amp;#39;s rival, Kuaishou, completed its IPO. Find out more on CAPEX.com! |  CAPEX.com">
            <a:extLst>
              <a:ext uri="{FF2B5EF4-FFF2-40B4-BE49-F238E27FC236}">
                <a16:creationId xmlns:a16="http://schemas.microsoft.com/office/drawing/2014/main" id="{FB6486F2-AB8E-DA48-B36B-8283B74785E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22" b="19827"/>
          <a:stretch/>
        </p:blipFill>
        <p:spPr bwMode="auto">
          <a:xfrm>
            <a:off x="10483223" y="-9532"/>
            <a:ext cx="797951" cy="102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8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2022/9/17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4" name="Google Shape;21;p163">
            <a:extLst>
              <a:ext uri="{FF2B5EF4-FFF2-40B4-BE49-F238E27FC236}">
                <a16:creationId xmlns:a16="http://schemas.microsoft.com/office/drawing/2014/main" id="{4BBD2A49-69CC-F346-9184-1551EA6DD653}"/>
              </a:ext>
            </a:extLst>
          </p:cNvPr>
          <p:cNvGrpSpPr/>
          <p:nvPr userDrawn="1"/>
        </p:nvGrpSpPr>
        <p:grpSpPr>
          <a:xfrm>
            <a:off x="66397" y="116955"/>
            <a:ext cx="420129" cy="560172"/>
            <a:chOff x="0" y="0"/>
            <a:chExt cx="323850" cy="431800"/>
          </a:xfrm>
        </p:grpSpPr>
        <p:sp>
          <p:nvSpPr>
            <p:cNvPr id="15" name="Google Shape;22;p163">
              <a:extLst>
                <a:ext uri="{FF2B5EF4-FFF2-40B4-BE49-F238E27FC236}">
                  <a16:creationId xmlns:a16="http://schemas.microsoft.com/office/drawing/2014/main" id="{4DEB863E-6BEB-E743-A8E5-936944C71D7E}"/>
                </a:ext>
              </a:extLst>
            </p:cNvPr>
            <p:cNvSpPr/>
            <p:nvPr/>
          </p:nvSpPr>
          <p:spPr>
            <a:xfrm>
              <a:off x="250825" y="0"/>
              <a:ext cx="73025" cy="431800"/>
            </a:xfrm>
            <a:prstGeom prst="rect">
              <a:avLst/>
            </a:prstGeom>
            <a:solidFill>
              <a:srgbClr val="8EB4E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" name="Google Shape;23;p163">
              <a:extLst>
                <a:ext uri="{FF2B5EF4-FFF2-40B4-BE49-F238E27FC236}">
                  <a16:creationId xmlns:a16="http://schemas.microsoft.com/office/drawing/2014/main" id="{0D933CBC-1E66-3A47-B27A-996D965BCD1D}"/>
                </a:ext>
              </a:extLst>
            </p:cNvPr>
            <p:cNvSpPr/>
            <p:nvPr/>
          </p:nvSpPr>
          <p:spPr>
            <a:xfrm>
              <a:off x="0" y="0"/>
              <a:ext cx="250825" cy="431800"/>
            </a:xfrm>
            <a:prstGeom prst="rect">
              <a:avLst/>
            </a:prstGeom>
            <a:solidFill>
              <a:srgbClr val="E6B9B8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9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hongminggao.me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60.png"/><Relationship Id="rId21" Type="http://schemas.openxmlformats.org/officeDocument/2006/relationships/image" Target="../media/image71.png"/><Relationship Id="rId7" Type="http://schemas.openxmlformats.org/officeDocument/2006/relationships/image" Target="../media/image28.png"/><Relationship Id="rId12" Type="http://schemas.openxmlformats.org/officeDocument/2006/relationships/image" Target="../media/image66.png"/><Relationship Id="rId17" Type="http://schemas.openxmlformats.org/officeDocument/2006/relationships/image" Target="../media/image69.png"/><Relationship Id="rId25" Type="http://schemas.openxmlformats.org/officeDocument/2006/relationships/image" Target="../media/image75.png"/><Relationship Id="rId3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29" Type="http://schemas.openxmlformats.org/officeDocument/2006/relationships/image" Target="../media/image5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5.png"/><Relationship Id="rId24" Type="http://schemas.openxmlformats.org/officeDocument/2006/relationships/image" Target="../media/image74.png"/><Relationship Id="rId32" Type="http://schemas.openxmlformats.org/officeDocument/2006/relationships/image" Target="../media/image9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23" Type="http://schemas.openxmlformats.org/officeDocument/2006/relationships/image" Target="../media/image73.png"/><Relationship Id="rId28" Type="http://schemas.openxmlformats.org/officeDocument/2006/relationships/image" Target="../media/image49.png"/><Relationship Id="rId10" Type="http://schemas.openxmlformats.org/officeDocument/2006/relationships/image" Target="../media/image64.png"/><Relationship Id="rId19" Type="http://schemas.openxmlformats.org/officeDocument/2006/relationships/image" Target="../media/image40.svg"/><Relationship Id="rId31" Type="http://schemas.openxmlformats.org/officeDocument/2006/relationships/image" Target="../media/image52.svg"/><Relationship Id="rId4" Type="http://schemas.openxmlformats.org/officeDocument/2006/relationships/image" Target="../media/image61.png"/><Relationship Id="rId9" Type="http://schemas.openxmlformats.org/officeDocument/2006/relationships/image" Target="../media/image10.png"/><Relationship Id="rId14" Type="http://schemas.openxmlformats.org/officeDocument/2006/relationships/image" Target="../media/image35.svg"/><Relationship Id="rId22" Type="http://schemas.openxmlformats.org/officeDocument/2006/relationships/image" Target="../media/image72.pn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8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80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80.emf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6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image" Target="../media/image10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79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79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6.png"/><Relationship Id="rId4" Type="http://schemas.openxmlformats.org/officeDocument/2006/relationships/image" Target="../media/image12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mailto:chongming.gao@gmai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0.png"/><Relationship Id="rId42" Type="http://schemas.openxmlformats.org/officeDocument/2006/relationships/image" Target="../media/image27.png"/><Relationship Id="rId47" Type="http://schemas.openxmlformats.org/officeDocument/2006/relationships/image" Target="../media/image33.png"/><Relationship Id="rId50" Type="http://schemas.openxmlformats.org/officeDocument/2006/relationships/image" Target="../media/image36.png"/><Relationship Id="rId55" Type="http://schemas.openxmlformats.org/officeDocument/2006/relationships/image" Target="../media/image41.png"/><Relationship Id="rId63" Type="http://schemas.openxmlformats.org/officeDocument/2006/relationships/image" Target="../media/image49.png"/><Relationship Id="rId7" Type="http://schemas.openxmlformats.org/officeDocument/2006/relationships/image" Target="../media/image50.png"/><Relationship Id="rId46" Type="http://schemas.openxmlformats.org/officeDocument/2006/relationships/image" Target="../media/image32.png"/><Relationship Id="rId59" Type="http://schemas.openxmlformats.org/officeDocument/2006/relationships/image" Target="../media/image45.png"/><Relationship Id="rId6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41" Type="http://schemas.openxmlformats.org/officeDocument/2006/relationships/image" Target="../media/image26.png"/><Relationship Id="rId54" Type="http://schemas.openxmlformats.org/officeDocument/2006/relationships/image" Target="../media/image40.svg"/><Relationship Id="rId62" Type="http://schemas.openxmlformats.org/officeDocument/2006/relationships/image" Target="../media/image4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40" Type="http://schemas.openxmlformats.org/officeDocument/2006/relationships/image" Target="../media/image25.png"/><Relationship Id="rId45" Type="http://schemas.openxmlformats.org/officeDocument/2006/relationships/image" Target="../media/image31.png"/><Relationship Id="rId53" Type="http://schemas.openxmlformats.org/officeDocument/2006/relationships/image" Target="../media/image39.png"/><Relationship Id="rId58" Type="http://schemas.openxmlformats.org/officeDocument/2006/relationships/image" Target="../media/image44.png"/><Relationship Id="rId66" Type="http://schemas.openxmlformats.org/officeDocument/2006/relationships/image" Target="../media/image52.svg"/><Relationship Id="rId5" Type="http://schemas.openxmlformats.org/officeDocument/2006/relationships/image" Target="../media/image35.png"/><Relationship Id="rId49" Type="http://schemas.openxmlformats.org/officeDocument/2006/relationships/image" Target="../media/image35.svg"/><Relationship Id="rId57" Type="http://schemas.openxmlformats.org/officeDocument/2006/relationships/image" Target="../media/image43.png"/><Relationship Id="rId61" Type="http://schemas.openxmlformats.org/officeDocument/2006/relationships/image" Target="../media/image47.png"/><Relationship Id="rId44" Type="http://schemas.openxmlformats.org/officeDocument/2006/relationships/image" Target="../media/image29.svg"/><Relationship Id="rId52" Type="http://schemas.openxmlformats.org/officeDocument/2006/relationships/image" Target="../media/image38.png"/><Relationship Id="rId60" Type="http://schemas.openxmlformats.org/officeDocument/2006/relationships/image" Target="../media/image46.png"/><Relationship Id="rId65" Type="http://schemas.openxmlformats.org/officeDocument/2006/relationships/image" Target="../media/image51.png"/><Relationship Id="rId4" Type="http://schemas.openxmlformats.org/officeDocument/2006/relationships/image" Target="../media/image10.png"/><Relationship Id="rId43" Type="http://schemas.openxmlformats.org/officeDocument/2006/relationships/image" Target="../media/image28.png"/><Relationship Id="rId48" Type="http://schemas.openxmlformats.org/officeDocument/2006/relationships/image" Target="../media/image34.png"/><Relationship Id="rId56" Type="http://schemas.openxmlformats.org/officeDocument/2006/relationships/image" Target="../media/image42.png"/><Relationship Id="rId64" Type="http://schemas.openxmlformats.org/officeDocument/2006/relationships/image" Target="../media/image50.svg"/><Relationship Id="rId8" Type="http://schemas.openxmlformats.org/officeDocument/2006/relationships/image" Target="../media/image9.png"/><Relationship Id="rId51" Type="http://schemas.openxmlformats.org/officeDocument/2006/relationships/image" Target="../media/image37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1684677" y="2402886"/>
            <a:ext cx="8958245" cy="136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Identification and Recommendation </a:t>
            </a:r>
          </a:p>
          <a:p>
            <a:pPr algn="ctr">
              <a:lnSpc>
                <a:spcPct val="12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Shared Accounts</a:t>
            </a:r>
          </a:p>
        </p:txBody>
      </p:sp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547FC3D2-1220-3D47-8FCF-4DB2F27B3DF6}"/>
              </a:ext>
            </a:extLst>
          </p:cNvPr>
          <p:cNvSpPr/>
          <p:nvPr/>
        </p:nvSpPr>
        <p:spPr>
          <a:xfrm rot="10800000" flipV="1">
            <a:off x="-16201" y="1772817"/>
            <a:ext cx="12191999" cy="2468147"/>
          </a:xfrm>
          <a:prstGeom prst="snip2Diag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9C4C5-81BC-4342-A7D6-9B05C91EA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618" y="-675456"/>
            <a:ext cx="8631996" cy="30254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A44F83E-E390-1D40-A36D-D29782DAE316}"/>
              </a:ext>
            </a:extLst>
          </p:cNvPr>
          <p:cNvSpPr/>
          <p:nvPr/>
        </p:nvSpPr>
        <p:spPr>
          <a:xfrm>
            <a:off x="-16198" y="2137926"/>
            <a:ext cx="12191999" cy="1673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 err="1">
                <a:solidFill>
                  <a:srgbClr val="DB3235"/>
                </a:solidFill>
                <a:latin typeface="Helvetica" pitchFamily="2" charset="0"/>
              </a:rPr>
              <a:t>KuaiRand</a:t>
            </a:r>
            <a:r>
              <a:rPr lang="en" altLang="zh-CN" sz="3600" b="1" dirty="0">
                <a:solidFill>
                  <a:srgbClr val="DB3235"/>
                </a:solidFill>
                <a:latin typeface="Helvetica" pitchFamily="2" charset="0"/>
              </a:rPr>
              <a:t>:</a:t>
            </a:r>
            <a:r>
              <a:rPr lang="zh-CN" altLang="en-US" sz="3600" b="1" dirty="0">
                <a:solidFill>
                  <a:srgbClr val="DB3235"/>
                </a:solidFill>
                <a:latin typeface="Helvetica" pitchFamily="2" charset="0"/>
              </a:rPr>
              <a:t> </a:t>
            </a:r>
            <a:r>
              <a:rPr lang="en" altLang="zh-CN" sz="3600" b="1" dirty="0">
                <a:solidFill>
                  <a:schemeClr val="bg2"/>
                </a:solidFill>
                <a:latin typeface="Helvetica" pitchFamily="2" charset="0"/>
              </a:rPr>
              <a:t>An Unbiased Sequential Recommendation Dataset with Randomly Exposed Videos</a:t>
            </a:r>
          </a:p>
        </p:txBody>
      </p:sp>
      <p:pic>
        <p:nvPicPr>
          <p:cNvPr id="3074" name="Picture 2" descr="TikTok&amp;#39;s rival, Kuaishou, completed its IPO. Find out more on CAPEX.com! |  CAPEX.com">
            <a:extLst>
              <a:ext uri="{FF2B5EF4-FFF2-40B4-BE49-F238E27FC236}">
                <a16:creationId xmlns:a16="http://schemas.microsoft.com/office/drawing/2014/main" id="{A1027F52-A5B1-5848-930F-123B01F2F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948" y="173759"/>
            <a:ext cx="2498018" cy="139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67C67A-4804-7946-BBA6-99F99B9ED3B4}"/>
                  </a:ext>
                </a:extLst>
              </p:cNvPr>
              <p:cNvSpPr txBox="1"/>
              <p:nvPr/>
            </p:nvSpPr>
            <p:spPr>
              <a:xfrm>
                <a:off x="1062390" y="4437112"/>
                <a:ext cx="10202816" cy="1661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" altLang="zh-CN" sz="2800" b="1" i="1" dirty="0"/>
                  <a:t>Chongming Gao</a:t>
                </a:r>
                <a:r>
                  <a:rPr lang="en" altLang="zh-CN" sz="2800" b="1" i="1" baseline="30000" dirty="0"/>
                  <a:t>1</a:t>
                </a:r>
                <a:r>
                  <a:rPr lang="en-US" altLang="zh-CN" sz="2800" b="1" i="1" baseline="30000" dirty="0"/>
                  <a:t>,</a:t>
                </a:r>
                <a14:m>
                  <m:oMath xmlns:m="http://schemas.openxmlformats.org/officeDocument/2006/math">
                    <m:r>
                      <a:rPr lang="en" altLang="zh-CN" sz="2800" b="1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lang="en" altLang="zh-CN" sz="2800" b="1" i="1" dirty="0"/>
                  <a:t>,</a:t>
                </a:r>
                <a:r>
                  <a:rPr lang="zh-CN" altLang="en-US" sz="2800" b="1" i="1" dirty="0"/>
                  <a:t> </a:t>
                </a:r>
                <a:r>
                  <a:rPr lang="en" altLang="zh-CN" sz="2800" b="1" i="1" dirty="0" err="1"/>
                  <a:t>Shijun</a:t>
                </a:r>
                <a:r>
                  <a:rPr lang="en" altLang="zh-CN" sz="2800" b="1" i="1" dirty="0"/>
                  <a:t> Li</a:t>
                </a:r>
                <a:r>
                  <a:rPr lang="en" altLang="zh-CN" sz="2800" b="1" i="1" baseline="30000" dirty="0"/>
                  <a:t>1</a:t>
                </a:r>
                <a:r>
                  <a:rPr lang="en-US" altLang="zh-CN" sz="2800" b="1" i="1" baseline="30000" dirty="0"/>
                  <a:t>,</a:t>
                </a:r>
                <a14:m>
                  <m:oMath xmlns:m="http://schemas.openxmlformats.org/officeDocument/2006/math">
                    <m:r>
                      <a:rPr lang="en" altLang="zh-CN" sz="2800" b="1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lang="en" altLang="zh-CN" sz="2800" b="1" i="1" dirty="0"/>
                  <a:t>, Yuan Zhang</a:t>
                </a:r>
                <a:r>
                  <a:rPr lang="en-US" altLang="zh-CN" sz="2800" b="1" i="1" baseline="30000" dirty="0"/>
                  <a:t>2,</a:t>
                </a:r>
                <a14:m>
                  <m:oMath xmlns:m="http://schemas.openxmlformats.org/officeDocument/2006/math">
                    <m:r>
                      <a:rPr lang="en" altLang="zh-CN" sz="2800" b="1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lang="en" altLang="zh-CN" sz="2800" b="1" i="1" dirty="0"/>
                  <a:t> , Jiawei Chen</a:t>
                </a:r>
                <a:r>
                  <a:rPr lang="en-US" altLang="zh-CN" sz="2800" b="1" i="1" baseline="30000" dirty="0"/>
                  <a:t>3</a:t>
                </a:r>
                <a:r>
                  <a:rPr lang="en" altLang="zh-CN" sz="2800" b="1" i="1" dirty="0"/>
                  <a:t>, </a:t>
                </a:r>
              </a:p>
              <a:p>
                <a:pPr algn="ctr"/>
                <a:r>
                  <a:rPr lang="en" altLang="zh-CN" sz="2800" b="1" i="1" dirty="0"/>
                  <a:t>Biao Li</a:t>
                </a:r>
                <a:r>
                  <a:rPr lang="en" altLang="zh-CN" sz="2800" b="1" i="1" baseline="30000" dirty="0"/>
                  <a:t>2</a:t>
                </a:r>
                <a:r>
                  <a:rPr lang="en" altLang="zh-CN" sz="2800" b="1" i="1" dirty="0"/>
                  <a:t>, </a:t>
                </a:r>
                <a:r>
                  <a:rPr lang="en" altLang="zh-CN" sz="2800" b="1" i="1" dirty="0" err="1"/>
                  <a:t>Wenqiang</a:t>
                </a:r>
                <a:r>
                  <a:rPr lang="en" altLang="zh-CN" sz="2800" b="1" i="1" dirty="0"/>
                  <a:t> Lei</a:t>
                </a:r>
                <a:r>
                  <a:rPr lang="en-US" altLang="zh-CN" sz="2800" b="1" i="1" baseline="30000" dirty="0"/>
                  <a:t>4</a:t>
                </a:r>
                <a:r>
                  <a:rPr lang="en" altLang="zh-CN" sz="2800" b="1" i="1" dirty="0"/>
                  <a:t>, Peng Jiang</a:t>
                </a:r>
                <a:r>
                  <a:rPr lang="en" altLang="zh-CN" sz="2800" b="1" i="1" baseline="30000" dirty="0"/>
                  <a:t>2</a:t>
                </a:r>
                <a:r>
                  <a:rPr lang="en" altLang="zh-CN" sz="2800" b="1" i="1" dirty="0"/>
                  <a:t>, </a:t>
                </a:r>
                <a:r>
                  <a:rPr lang="en" altLang="zh-CN" sz="2800" b="1" i="1" dirty="0" err="1"/>
                  <a:t>Xiangnan</a:t>
                </a:r>
                <a:r>
                  <a:rPr lang="en" altLang="zh-CN" sz="2800" b="1" i="1" dirty="0"/>
                  <a:t> He</a:t>
                </a:r>
                <a:r>
                  <a:rPr lang="en" altLang="zh-CN" sz="2800" b="1" i="1" baseline="30000" dirty="0"/>
                  <a:t>1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" altLang="zh-CN" baseline="30000" dirty="0"/>
                  <a:t>1</a:t>
                </a:r>
                <a:r>
                  <a:rPr lang="en" altLang="zh-CN" dirty="0"/>
                  <a:t>University of Science and Technology of China;</a:t>
                </a:r>
                <a:r>
                  <a:rPr lang="zh-CN" altLang="en-US" dirty="0"/>
                  <a:t> </a:t>
                </a:r>
                <a:r>
                  <a:rPr lang="en-US" altLang="zh-CN" baseline="30000" dirty="0"/>
                  <a:t>2</a:t>
                </a:r>
                <a:r>
                  <a:rPr lang="en" altLang="zh-CN" dirty="0" err="1"/>
                  <a:t>Kuaishou</a:t>
                </a:r>
                <a:r>
                  <a:rPr lang="en" altLang="zh-CN" dirty="0"/>
                  <a:t> Technology Co., Ltd</a:t>
                </a:r>
                <a:r>
                  <a:rPr lang="en-US" altLang="zh-CN" dirty="0"/>
                  <a:t>;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" altLang="zh-CN" dirty="0"/>
                  <a:t> </a:t>
                </a:r>
                <a:r>
                  <a:rPr lang="en" altLang="zh-CN" baseline="30000" dirty="0"/>
                  <a:t>3</a:t>
                </a:r>
                <a:r>
                  <a:rPr lang="en" altLang="zh-CN" dirty="0"/>
                  <a:t>Zhejiang</a:t>
                </a:r>
                <a:r>
                  <a:rPr lang="zh-CN" altLang="en-US" dirty="0"/>
                  <a:t> </a:t>
                </a:r>
                <a:r>
                  <a:rPr lang="en" altLang="zh-CN" dirty="0"/>
                  <a:t>University, China; </a:t>
                </a:r>
                <a:r>
                  <a:rPr lang="en-US" altLang="zh-CN" baseline="30000" dirty="0"/>
                  <a:t>4</a:t>
                </a:r>
                <a:r>
                  <a:rPr lang="en" altLang="zh-CN" dirty="0"/>
                  <a:t>Sichuan University, China;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" altLang="zh-CN" b="1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lang="en-US" altLang="zh-CN" dirty="0"/>
                  <a:t>Equal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contribution</a:t>
                </a:r>
                <a:endParaRPr lang="en" altLang="zh-CN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867C67A-4804-7946-BBA6-99F99B9ED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90" y="4437112"/>
                <a:ext cx="10202816" cy="1661993"/>
              </a:xfrm>
              <a:prstGeom prst="rect">
                <a:avLst/>
              </a:prstGeom>
              <a:blipFill>
                <a:blip r:embed="rId5"/>
                <a:stretch>
                  <a:fillRect t="-3788" b="-5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1CDEB035-2B18-0840-B09A-00A578DA9B80}"/>
              </a:ext>
            </a:extLst>
          </p:cNvPr>
          <p:cNvSpPr txBox="1"/>
          <p:nvPr/>
        </p:nvSpPr>
        <p:spPr>
          <a:xfrm>
            <a:off x="2726481" y="6265241"/>
            <a:ext cx="6668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latin typeface="Candara" panose="020E0502030303020204" pitchFamily="34" charset="0"/>
                <a:hlinkClick r:id="rId6"/>
              </a:rPr>
              <a:t>https://chongminggao.me</a:t>
            </a:r>
            <a:r>
              <a:rPr lang="zh-CN" altLang="en-US" sz="1800" dirty="0">
                <a:latin typeface="Candara" panose="020E0502030303020204" pitchFamily="34" charset="0"/>
              </a:rPr>
              <a:t> </a:t>
            </a:r>
            <a:r>
              <a:rPr lang="en-US" altLang="zh-CN" sz="1800" dirty="0">
                <a:latin typeface="Candara" panose="020E0502030303020204" pitchFamily="34" charset="0"/>
              </a:rPr>
              <a:t>|</a:t>
            </a:r>
            <a:r>
              <a:rPr lang="zh-CN" altLang="en-US" sz="1800" dirty="0">
                <a:latin typeface="Candara" panose="020E0502030303020204" pitchFamily="34" charset="0"/>
              </a:rPr>
              <a:t> </a:t>
            </a:r>
            <a:r>
              <a:rPr lang="en" altLang="zh-CN" sz="1800" dirty="0" err="1">
                <a:latin typeface="Candara" panose="020E0502030303020204" pitchFamily="34" charset="0"/>
              </a:rPr>
              <a:t>chongming</a:t>
            </a:r>
            <a:r>
              <a:rPr lang="en-US" altLang="zh-CN" sz="1800" dirty="0">
                <a:latin typeface="Candara" panose="020E0502030303020204" pitchFamily="34" charset="0"/>
              </a:rPr>
              <a:t>.</a:t>
            </a:r>
            <a:r>
              <a:rPr lang="en-US" altLang="zh-CN" sz="1800" dirty="0" err="1">
                <a:latin typeface="Candara" panose="020E0502030303020204" pitchFamily="34" charset="0"/>
              </a:rPr>
              <a:t>gao@gmail.com</a:t>
            </a:r>
            <a:endParaRPr lang="zh-CN" altLang="en-US" sz="1800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2"/>
    </mc:Choice>
    <mc:Fallback xmlns="">
      <p:transition spd="slow" advTm="39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102981" y="29858"/>
            <a:ext cx="10673539" cy="5195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b="1" dirty="0">
                <a:solidFill>
                  <a:schemeClr val="tx1"/>
                </a:solidFill>
                <a:latin typeface="+mj-ea"/>
                <a:cs typeface="+mn-ea"/>
                <a:sym typeface="+mn-lt"/>
              </a:rPr>
              <a:t>Outline</a:t>
            </a:r>
            <a:endParaRPr lang="zh-CN" altLang="en-US" b="1" dirty="0">
              <a:solidFill>
                <a:schemeClr val="tx1"/>
              </a:solidFill>
              <a:latin typeface="+mj-ea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029035-49F7-2D4C-B27B-22F15F38483E}"/>
              </a:ext>
            </a:extLst>
          </p:cNvPr>
          <p:cNvSpPr txBox="1"/>
          <p:nvPr/>
        </p:nvSpPr>
        <p:spPr>
          <a:xfrm>
            <a:off x="1271464" y="1052736"/>
            <a:ext cx="10801200" cy="4656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Background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Motivation.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accent2"/>
                </a:solidFill>
                <a:latin typeface="Helvetica" pitchFamily="2" charset="0"/>
              </a:rPr>
              <a:t>Related</a:t>
            </a:r>
            <a:r>
              <a:rPr kumimoji="1" lang="zh-CN" altLang="en-US" sz="3200" b="1" dirty="0">
                <a:solidFill>
                  <a:schemeClr val="accent2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accent2"/>
                </a:solidFill>
                <a:latin typeface="Helvetica" pitchFamily="2" charset="0"/>
              </a:rPr>
              <a:t>Works</a:t>
            </a:r>
            <a:r>
              <a:rPr kumimoji="1" lang="zh-CN" altLang="en-US" sz="3200" b="1" dirty="0">
                <a:solidFill>
                  <a:schemeClr val="accent2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accent2"/>
                </a:solidFill>
                <a:latin typeface="Helvetica" pitchFamily="2" charset="0"/>
              </a:rPr>
              <a:t>and</a:t>
            </a:r>
            <a:r>
              <a:rPr kumimoji="1" lang="zh-CN" altLang="en-US" sz="3200" b="1" dirty="0">
                <a:solidFill>
                  <a:schemeClr val="accent2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accent2"/>
                </a:solidFill>
                <a:latin typeface="Helvetica" pitchFamily="2" charset="0"/>
              </a:rPr>
              <a:t>Existing</a:t>
            </a:r>
            <a:r>
              <a:rPr kumimoji="1" lang="zh-CN" altLang="en-US" sz="3200" b="1" dirty="0">
                <a:solidFill>
                  <a:schemeClr val="accent2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accent2"/>
                </a:solidFill>
                <a:latin typeface="Helvetica" pitchFamily="2" charset="0"/>
              </a:rPr>
              <a:t>Problems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Efforts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to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Mitigate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Filter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Bubbles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Causal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Inference-based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Recommendation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Offline Learning for Online Recommenders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Proposed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Method: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CIRS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55445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>
            <a:extLst>
              <a:ext uri="{FF2B5EF4-FFF2-40B4-BE49-F238E27FC236}">
                <a16:creationId xmlns:a16="http://schemas.microsoft.com/office/drawing/2014/main" id="{A5A8E992-B0F9-4E4E-A67B-520A1913FD61}"/>
              </a:ext>
            </a:extLst>
          </p:cNvPr>
          <p:cNvSpPr/>
          <p:nvPr/>
        </p:nvSpPr>
        <p:spPr>
          <a:xfrm>
            <a:off x="8159912" y="2241784"/>
            <a:ext cx="4035396" cy="2957524"/>
          </a:xfrm>
          <a:prstGeom prst="roundRect">
            <a:avLst>
              <a:gd name="adj" fmla="val 7190"/>
            </a:avLst>
          </a:prstGeom>
          <a:solidFill>
            <a:schemeClr val="accent2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883C0632-8AC0-FA46-887A-AF6625502BAF}"/>
              </a:ext>
            </a:extLst>
          </p:cNvPr>
          <p:cNvSpPr/>
          <p:nvPr/>
        </p:nvSpPr>
        <p:spPr>
          <a:xfrm>
            <a:off x="4007768" y="2241784"/>
            <a:ext cx="4035396" cy="2957524"/>
          </a:xfrm>
          <a:prstGeom prst="roundRect">
            <a:avLst>
              <a:gd name="adj" fmla="val 7190"/>
            </a:avLst>
          </a:prstGeom>
          <a:solidFill>
            <a:schemeClr val="accent3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8A2F35EF-0BB6-F247-B822-F64B784335DB}"/>
              </a:ext>
            </a:extLst>
          </p:cNvPr>
          <p:cNvSpPr/>
          <p:nvPr/>
        </p:nvSpPr>
        <p:spPr>
          <a:xfrm>
            <a:off x="198806" y="2241784"/>
            <a:ext cx="3648446" cy="2957524"/>
          </a:xfrm>
          <a:prstGeom prst="roundRect">
            <a:avLst>
              <a:gd name="adj" fmla="val 7190"/>
            </a:avLst>
          </a:prstGeom>
          <a:solidFill>
            <a:srgbClr val="FFF1D5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2.1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Efforts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to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Mitigating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Filter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Bubbles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B5DBB6-922B-5A49-B7F9-C66E3AE950DF}"/>
              </a:ext>
            </a:extLst>
          </p:cNvPr>
          <p:cNvSpPr txBox="1"/>
          <p:nvPr/>
        </p:nvSpPr>
        <p:spPr>
          <a:xfrm>
            <a:off x="3847252" y="908720"/>
            <a:ext cx="3243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Candara" panose="020E0502030303020204" pitchFamily="34" charset="0"/>
              </a:rPr>
              <a:t>Existing</a:t>
            </a:r>
            <a:r>
              <a:rPr lang="zh-CN" altLang="en-US" sz="3200" b="1" dirty="0">
                <a:latin typeface="Candara" panose="020E0502030303020204" pitchFamily="34" charset="0"/>
              </a:rPr>
              <a:t> </a:t>
            </a:r>
            <a:r>
              <a:rPr lang="en-US" altLang="zh-CN" sz="3200" b="1" dirty="0">
                <a:latin typeface="Candara" panose="020E0502030303020204" pitchFamily="34" charset="0"/>
              </a:rPr>
              <a:t>Efforts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E985F0-70AC-4F40-A845-4123EB91D25A}"/>
              </a:ext>
            </a:extLst>
          </p:cNvPr>
          <p:cNvSpPr txBox="1"/>
          <p:nvPr/>
        </p:nvSpPr>
        <p:spPr>
          <a:xfrm>
            <a:off x="1381978" y="2528341"/>
            <a:ext cx="1944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andara" panose="020E0502030303020204" pitchFamily="34" charset="0"/>
              </a:rPr>
              <a:t>Help</a:t>
            </a:r>
            <a:r>
              <a:rPr lang="zh-CN" altLang="en-US" sz="2400" b="1" dirty="0">
                <a:latin typeface="Candara" panose="020E0502030303020204" pitchFamily="34" charset="0"/>
              </a:rPr>
              <a:t> </a:t>
            </a:r>
            <a:r>
              <a:rPr lang="en-US" altLang="zh-CN" sz="2400" b="1" dirty="0">
                <a:latin typeface="Candara" panose="020E0502030303020204" pitchFamily="34" charset="0"/>
              </a:rPr>
              <a:t>users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A0420C-03F7-9D41-A433-D08A94843E3A}"/>
              </a:ext>
            </a:extLst>
          </p:cNvPr>
          <p:cNvSpPr txBox="1"/>
          <p:nvPr/>
        </p:nvSpPr>
        <p:spPr>
          <a:xfrm>
            <a:off x="4603012" y="2575174"/>
            <a:ext cx="3797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andara" panose="020E0502030303020204" pitchFamily="34" charset="0"/>
              </a:rPr>
              <a:t>Improve</a:t>
            </a:r>
            <a:r>
              <a:rPr lang="zh-CN" altLang="en-US" sz="2400" b="1" dirty="0">
                <a:latin typeface="Candara" panose="020E0502030303020204" pitchFamily="34" charset="0"/>
              </a:rPr>
              <a:t> </a:t>
            </a:r>
            <a:r>
              <a:rPr lang="en-US" altLang="zh-CN" sz="2400" b="1" dirty="0">
                <a:latin typeface="Candara" panose="020E0502030303020204" pitchFamily="34" charset="0"/>
              </a:rPr>
              <a:t>the</a:t>
            </a:r>
            <a:r>
              <a:rPr lang="zh-CN" altLang="en-US" sz="2400" b="1" dirty="0">
                <a:latin typeface="Candara" panose="020E0502030303020204" pitchFamily="34" charset="0"/>
              </a:rPr>
              <a:t> </a:t>
            </a:r>
            <a:r>
              <a:rPr lang="en-US" altLang="zh-CN" sz="2400" b="1" dirty="0">
                <a:latin typeface="Candara" panose="020E0502030303020204" pitchFamily="34" charset="0"/>
              </a:rPr>
              <a:t>system’s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16C20C-5AC4-1741-9C6B-DCE9FB76A99A}"/>
              </a:ext>
            </a:extLst>
          </p:cNvPr>
          <p:cNvSpPr txBox="1"/>
          <p:nvPr/>
        </p:nvSpPr>
        <p:spPr>
          <a:xfrm>
            <a:off x="198806" y="3254754"/>
            <a:ext cx="35044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ndara" panose="020E0502030303020204" pitchFamily="34" charset="0"/>
              </a:rPr>
              <a:t>Improve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awareness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of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diverse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social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opinions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(Gao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et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al.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IUI’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18),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(</a:t>
            </a:r>
            <a:r>
              <a:rPr lang="en-US" altLang="zh-CN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Donkers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et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al.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RecSys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’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21)</a:t>
            </a:r>
            <a:endParaRPr lang="en-US" altLang="zh-CN" sz="2200" i="1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5FF0D6-FFE9-B44C-9AC1-AAAC17D50C2C}"/>
              </a:ext>
            </a:extLst>
          </p:cNvPr>
          <p:cNvSpPr txBox="1"/>
          <p:nvPr/>
        </p:nvSpPr>
        <p:spPr>
          <a:xfrm>
            <a:off x="4015352" y="3254754"/>
            <a:ext cx="402781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ndara" panose="020E0502030303020204" pitchFamily="34" charset="0"/>
              </a:rPr>
              <a:t>Diversity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(</a:t>
            </a:r>
            <a:r>
              <a:rPr lang="en-US" altLang="zh-CN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Aridor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et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al,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RecSys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’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20)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(</a:t>
            </a:r>
            <a:r>
              <a:rPr lang="en-US" altLang="zh-CN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Tommasel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et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al,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RecSys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’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21)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ndara" panose="020E0502030303020204" pitchFamily="34" charset="0"/>
              </a:rPr>
              <a:t>Serendipity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(Xu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et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al.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TKDD’</a:t>
            </a:r>
            <a:r>
              <a:rPr lang="zh-CN" alt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20)</a:t>
            </a:r>
          </a:p>
          <a:p>
            <a:pPr marL="457200" lvl="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ndara" panose="020E0502030303020204" pitchFamily="34" charset="0"/>
              </a:rPr>
              <a:t>Fairness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(Masrour</a:t>
            </a:r>
            <a:r>
              <a:rPr lang="zh-CN" altLang="en-US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et</a:t>
            </a:r>
            <a:r>
              <a:rPr lang="zh-CN" altLang="en-US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al.</a:t>
            </a:r>
            <a:r>
              <a:rPr lang="zh-CN" altLang="en-US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AAAI’</a:t>
            </a:r>
            <a:r>
              <a:rPr lang="zh-CN" altLang="en-US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20)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B0960E-11B0-4744-A7B5-1897315786FF}"/>
              </a:ext>
            </a:extLst>
          </p:cNvPr>
          <p:cNvSpPr txBox="1"/>
          <p:nvPr/>
        </p:nvSpPr>
        <p:spPr>
          <a:xfrm>
            <a:off x="9607892" y="2569237"/>
            <a:ext cx="2880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andara" panose="020E0502030303020204" pitchFamily="34" charset="0"/>
              </a:rPr>
              <a:t>Study</a:t>
            </a:r>
            <a:r>
              <a:rPr lang="zh-CN" altLang="en-US" sz="2400" b="1" dirty="0">
                <a:latin typeface="Candara" panose="020E0502030303020204" pitchFamily="34" charset="0"/>
              </a:rPr>
              <a:t> </a:t>
            </a:r>
            <a:r>
              <a:rPr lang="en-US" altLang="zh-CN" sz="2400" b="1" dirty="0">
                <a:latin typeface="Candara" panose="020E0502030303020204" pitchFamily="34" charset="0"/>
              </a:rPr>
              <a:t>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9EF4AE-72B1-4148-B70A-2E7F92DEDC1E}"/>
              </a:ext>
            </a:extLst>
          </p:cNvPr>
          <p:cNvSpPr txBox="1"/>
          <p:nvPr/>
        </p:nvSpPr>
        <p:spPr>
          <a:xfrm>
            <a:off x="8197390" y="3258491"/>
            <a:ext cx="39604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Candara" panose="020E0502030303020204" pitchFamily="34" charset="0"/>
              </a:rPr>
              <a:t>Whether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the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failed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system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can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be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cured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by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watching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debunking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content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(</a:t>
            </a:r>
            <a:r>
              <a:rPr lang="en-US" altLang="zh-CN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Tomlein</a:t>
            </a:r>
            <a:r>
              <a:rPr lang="zh-CN" altLang="en-US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et</a:t>
            </a:r>
            <a:r>
              <a:rPr lang="zh-CN" altLang="en-US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al.</a:t>
            </a:r>
            <a:r>
              <a:rPr lang="zh-CN" altLang="en-US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RecSys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’</a:t>
            </a:r>
            <a:r>
              <a:rPr lang="zh-CN" altLang="en-US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21</a:t>
            </a:r>
            <a:r>
              <a:rPr lang="zh-CN" altLang="en-US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Best</a:t>
            </a:r>
            <a:r>
              <a:rPr lang="zh-CN" altLang="en-US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Paper</a:t>
            </a:r>
            <a:r>
              <a:rPr lang="zh-CN" altLang="en-US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andara" panose="020E0502030303020204" pitchFamily="34" charset="0"/>
              </a:rPr>
              <a:t>Award)</a:t>
            </a:r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3F7C8429-9952-F94F-8F96-D7768EE711DF}"/>
              </a:ext>
            </a:extLst>
          </p:cNvPr>
          <p:cNvSpPr/>
          <p:nvPr/>
        </p:nvSpPr>
        <p:spPr>
          <a:xfrm rot="16200000">
            <a:off x="5835097" y="-4046094"/>
            <a:ext cx="584775" cy="11857358"/>
          </a:xfrm>
          <a:prstGeom prst="rightBrace">
            <a:avLst>
              <a:gd name="adj1" fmla="val 45958"/>
              <a:gd name="adj2" fmla="val 42924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722FD7-012B-754C-9198-F5E249E7055F}"/>
              </a:ext>
            </a:extLst>
          </p:cNvPr>
          <p:cNvSpPr txBox="1"/>
          <p:nvPr/>
        </p:nvSpPr>
        <p:spPr>
          <a:xfrm>
            <a:off x="551384" y="5526761"/>
            <a:ext cx="11257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Helvetica" pitchFamily="2" charset="0"/>
              </a:rPr>
              <a:t>However,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these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efforts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mainly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focus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solutions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static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setting,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where the effect of filter bubbles is hard to observe and evaluate. In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addition,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rule-based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policies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static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setting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are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inflexible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and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hard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to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tackle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lot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of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problems.</a:t>
            </a:r>
          </a:p>
        </p:txBody>
      </p:sp>
    </p:spTree>
    <p:extLst>
      <p:ext uri="{BB962C8B-B14F-4D97-AF65-F5344CB8AC3E}">
        <p14:creationId xmlns:p14="http://schemas.microsoft.com/office/powerpoint/2010/main" val="285455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10550C9B-F9F1-5745-9BC0-2676110DC2FD}"/>
              </a:ext>
            </a:extLst>
          </p:cNvPr>
          <p:cNvSpPr/>
          <p:nvPr/>
        </p:nvSpPr>
        <p:spPr>
          <a:xfrm>
            <a:off x="983432" y="3218955"/>
            <a:ext cx="10729192" cy="3018357"/>
          </a:xfrm>
          <a:prstGeom prst="roundRect">
            <a:avLst>
              <a:gd name="adj" fmla="val 7190"/>
            </a:avLst>
          </a:prstGeom>
          <a:solidFill>
            <a:srgbClr val="FFFED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F996F7-F3FD-EC49-9900-36E087DC9062}"/>
              </a:ext>
            </a:extLst>
          </p:cNvPr>
          <p:cNvSpPr txBox="1"/>
          <p:nvPr/>
        </p:nvSpPr>
        <p:spPr>
          <a:xfrm>
            <a:off x="695400" y="980728"/>
            <a:ext cx="11161240" cy="5178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latin typeface="Helvetica" pitchFamily="2" charset="0"/>
              </a:rPr>
              <a:t>Causal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Inference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(CI)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has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been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widely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used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NLP,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CV,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RS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latin typeface="Helvetica" pitchFamily="2" charset="0"/>
              </a:rPr>
              <a:t>Instead of exploiting the </a:t>
            </a:r>
            <a:r>
              <a:rPr lang="en-US" altLang="zh-CN" sz="2800" dirty="0">
                <a:solidFill>
                  <a:schemeClr val="accent2"/>
                </a:solidFill>
                <a:latin typeface="Helvetica" pitchFamily="2" charset="0"/>
              </a:rPr>
              <a:t>correlation</a:t>
            </a:r>
            <a:r>
              <a:rPr lang="en-US" altLang="zh-CN" sz="2800" dirty="0">
                <a:latin typeface="Helvetica" pitchFamily="2" charset="0"/>
              </a:rPr>
              <a:t> between input and output, CI explicitly models the </a:t>
            </a:r>
            <a:r>
              <a:rPr lang="en-US" altLang="zh-CN" sz="2800" dirty="0">
                <a:solidFill>
                  <a:schemeClr val="accent2"/>
                </a:solidFill>
                <a:latin typeface="Helvetica" pitchFamily="2" charset="0"/>
              </a:rPr>
              <a:t>causal mechanism</a:t>
            </a:r>
            <a:r>
              <a:rPr lang="en-US" altLang="zh-CN" sz="2800" dirty="0">
                <a:latin typeface="Helvetica" pitchFamily="2" charset="0"/>
              </a:rPr>
              <a:t> among variables.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latin typeface="Helvetica" pitchFamily="2" charset="0"/>
              </a:rPr>
              <a:t>General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procedures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1600" i="1" dirty="0">
                <a:latin typeface="Helvetica" pitchFamily="2" charset="0"/>
              </a:rPr>
              <a:t>(</a:t>
            </a:r>
            <a:r>
              <a:rPr lang="en-US" altLang="zh-CN" sz="1600" i="1" dirty="0">
                <a:solidFill>
                  <a:srgbClr val="00B0F0"/>
                </a:solidFill>
                <a:latin typeface="Helvetica" pitchFamily="2" charset="0"/>
              </a:rPr>
              <a:t>Judea Pearl</a:t>
            </a:r>
            <a:r>
              <a:rPr lang="en-US" altLang="zh-CN" sz="1600" i="1" dirty="0">
                <a:latin typeface="Helvetica" pitchFamily="2" charset="0"/>
              </a:rPr>
              <a:t>,</a:t>
            </a:r>
            <a:r>
              <a:rPr lang="zh-CN" altLang="en-US" sz="1600" i="1" dirty="0">
                <a:latin typeface="Helvetica" pitchFamily="2" charset="0"/>
              </a:rPr>
              <a:t> </a:t>
            </a:r>
            <a:r>
              <a:rPr lang="en" altLang="zh-CN" sz="1600" i="1" dirty="0">
                <a:latin typeface="Helvetica" pitchFamily="2" charset="0"/>
              </a:rPr>
              <a:t>The Book of Why: The New Science of</a:t>
            </a:r>
            <a:r>
              <a:rPr lang="zh-CN" altLang="en-US" sz="1600" i="1" dirty="0">
                <a:latin typeface="Helvetica" pitchFamily="2" charset="0"/>
              </a:rPr>
              <a:t> </a:t>
            </a:r>
            <a:r>
              <a:rPr lang="en" altLang="zh-CN" sz="1600" i="1" dirty="0">
                <a:latin typeface="Helvetica" pitchFamily="2" charset="0"/>
              </a:rPr>
              <a:t>Cause and Effect</a:t>
            </a:r>
            <a:r>
              <a:rPr lang="en-US" altLang="zh-CN" sz="1600" i="1" dirty="0">
                <a:latin typeface="Helvetica" pitchFamily="2" charset="0"/>
              </a:rPr>
              <a:t>)</a:t>
            </a:r>
            <a:endParaRPr lang="en-US" altLang="zh-CN" sz="2800" dirty="0">
              <a:latin typeface="Helvetica" pitchFamily="2" charset="0"/>
            </a:endParaRP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Helvetica" pitchFamily="2" charset="0"/>
              </a:rPr>
              <a:t>Construct a structure causal model (SCM) to describe the causal relationship among the related variables.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Helvetica" pitchFamily="2" charset="0"/>
              </a:rPr>
              <a:t>Fit an unbiased model (e.g., implemented as a neural network) based on the SCM on the training data set.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Helvetica" pitchFamily="2" charset="0"/>
              </a:rPr>
              <a:t>In the inference stage, we actively change certain input variables (called intervention) and predict the unbiased result of the target variable.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2.2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Causal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Inference-based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Recommendation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831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2.3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Offline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Learning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for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Online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Recommenders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BD1D67-F75F-7044-9EFE-6D482D24C38E}"/>
              </a:ext>
            </a:extLst>
          </p:cNvPr>
          <p:cNvSpPr txBox="1"/>
          <p:nvPr/>
        </p:nvSpPr>
        <p:spPr>
          <a:xfrm>
            <a:off x="534991" y="620688"/>
            <a:ext cx="11881320" cy="3841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Static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model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is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inflexible.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Reinforcement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learning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(RL)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introduces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a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policy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that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has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the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ability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to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adapt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to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the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changing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environment.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However,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it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is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impractical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to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train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RL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Helvetica" pitchFamily="2" charset="0"/>
              </a:rPr>
              <a:t>online.</a:t>
            </a:r>
            <a:r>
              <a:rPr lang="zh-CN" altLang="en-US" sz="28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Because:</a:t>
            </a:r>
          </a:p>
          <a:p>
            <a:pPr marL="1428750" lvl="2" indent="-51435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Helvetica" pitchFamily="2" charset="0"/>
              </a:rPr>
              <a:t>for the model, the online interaction with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humans is too slow.</a:t>
            </a:r>
          </a:p>
          <a:p>
            <a:pPr marL="1428750" lvl="2" indent="-51435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zh-CN" sz="2400" dirty="0">
                <a:latin typeface="Helvetica" pitchFamily="2" charset="0"/>
              </a:rPr>
              <a:t>for users, interacting with a half-baked system can hurt experiences.</a:t>
            </a:r>
          </a:p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latin typeface="Helvetica" pitchFamily="2" charset="0"/>
              </a:rPr>
              <a:t>Solution: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Offline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Reinforcement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Learning</a:t>
            </a:r>
            <a:r>
              <a:rPr lang="en-US" altLang="zh-CN" sz="2800" dirty="0">
                <a:latin typeface="Helvetica" pitchFamily="2" charset="0"/>
              </a:rPr>
              <a:t>.</a:t>
            </a:r>
          </a:p>
          <a:p>
            <a:pPr marL="1371600" lvl="2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endParaRPr lang="en-US" altLang="zh-CN" sz="2800" dirty="0">
              <a:latin typeface="Helvetica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AE3CDB-89B4-ED4E-B8E8-CC189DD1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7" y="3841718"/>
            <a:ext cx="12072664" cy="27544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4C3278-78CF-764E-ADAA-703AA5DAD302}"/>
              </a:ext>
            </a:extLst>
          </p:cNvPr>
          <p:cNvSpPr txBox="1"/>
          <p:nvPr/>
        </p:nvSpPr>
        <p:spPr>
          <a:xfrm>
            <a:off x="551384" y="6546830"/>
            <a:ext cx="1188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i="1" dirty="0"/>
              <a:t>Sergey Levine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et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al.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2020,</a:t>
            </a:r>
            <a:r>
              <a:rPr lang="zh-CN" altLang="en-US" sz="1600" i="1" dirty="0"/>
              <a:t> Ofﬂine Reinforcement Learning: Tutorial, Review, and Perspectives on Open Problems</a:t>
            </a:r>
          </a:p>
        </p:txBody>
      </p:sp>
    </p:spTree>
    <p:extLst>
      <p:ext uri="{BB962C8B-B14F-4D97-AF65-F5344CB8AC3E}">
        <p14:creationId xmlns:p14="http://schemas.microsoft.com/office/powerpoint/2010/main" val="69823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2.3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Offline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Learning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for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Online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Recommenders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BD1D67-F75F-7044-9EFE-6D482D24C38E}"/>
                  </a:ext>
                </a:extLst>
              </p:cNvPr>
              <p:cNvSpPr txBox="1"/>
              <p:nvPr/>
            </p:nvSpPr>
            <p:spPr>
              <a:xfrm>
                <a:off x="407368" y="764704"/>
                <a:ext cx="12025335" cy="5784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800" dirty="0">
                    <a:latin typeface="Helvetica" pitchFamily="2" charset="0"/>
                  </a:rPr>
                  <a:t>Solution: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rgbClr val="36A5D4"/>
                    </a:solidFill>
                    <a:latin typeface="Helvetica" pitchFamily="2" charset="0"/>
                  </a:rPr>
                  <a:t>Offline</a:t>
                </a:r>
                <a:r>
                  <a:rPr lang="zh-CN" altLang="en-US" sz="2800" b="1" dirty="0">
                    <a:solidFill>
                      <a:srgbClr val="36A5D4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rgbClr val="36A5D4"/>
                    </a:solidFill>
                    <a:latin typeface="Helvetica" pitchFamily="2" charset="0"/>
                  </a:rPr>
                  <a:t>Reinforcement</a:t>
                </a:r>
                <a:r>
                  <a:rPr lang="zh-CN" altLang="en-US" sz="2800" b="1" dirty="0">
                    <a:solidFill>
                      <a:srgbClr val="36A5D4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rgbClr val="36A5D4"/>
                    </a:solidFill>
                    <a:latin typeface="Helvetica" pitchFamily="2" charset="0"/>
                  </a:rPr>
                  <a:t>Learning</a:t>
                </a:r>
                <a:r>
                  <a:rPr lang="en-US" altLang="zh-CN" sz="2800" dirty="0">
                    <a:latin typeface="Helvetica" pitchFamily="2" charset="0"/>
                  </a:rPr>
                  <a:t>.</a:t>
                </a: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400" b="1" dirty="0">
                    <a:latin typeface="Helvetica" pitchFamily="2" charset="0"/>
                  </a:rPr>
                  <a:t>Off-Policy Evaluation via Importance Sampling:</a:t>
                </a: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400" dirty="0">
                    <a:latin typeface="Helvetica" pitchFamily="2" charset="0"/>
                  </a:rPr>
                  <a:t>Main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idea: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Evaluate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target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policy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using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historical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policies.</a:t>
                </a: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400" dirty="0">
                    <a:latin typeface="Helvetica" pitchFamily="2" charset="0"/>
                  </a:rPr>
                  <a:t>Problem: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2"/>
                    </a:solidFill>
                    <a:latin typeface="Helvetica" pitchFamily="2" charset="0"/>
                  </a:rPr>
                  <a:t>High</a:t>
                </a:r>
                <a:r>
                  <a:rPr lang="zh-CN" altLang="en-US" sz="2400" b="1" dirty="0">
                    <a:solidFill>
                      <a:schemeClr val="accent2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2"/>
                    </a:solidFill>
                    <a:latin typeface="Helvetica" pitchFamily="2" charset="0"/>
                  </a:rPr>
                  <a:t>variance</a:t>
                </a: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endParaRPr lang="en-US" altLang="zh-CN" sz="2400" b="1" dirty="0">
                  <a:solidFill>
                    <a:schemeClr val="accent2"/>
                  </a:solidFill>
                  <a:latin typeface="Helvetica" pitchFamily="2" charset="0"/>
                </a:endParaRPr>
              </a:p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:endParaRPr lang="en-US" altLang="zh-CN" sz="2400" dirty="0">
                  <a:latin typeface="Helvetica" pitchFamily="2" charset="0"/>
                </a:endParaRPr>
              </a:p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:endParaRPr lang="en-US" altLang="zh-CN" sz="2400" dirty="0">
                  <a:latin typeface="Helvetica" pitchFamily="2" charset="0"/>
                </a:endParaRPr>
              </a:p>
              <a:p>
                <a:pPr lvl="2">
                  <a:lnSpc>
                    <a:spcPct val="120000"/>
                  </a:lnSpc>
                  <a:spcAft>
                    <a:spcPts val="600"/>
                  </a:spcAft>
                </a:pPr>
                <a:endParaRPr lang="en-US" altLang="zh-CN" sz="2400" dirty="0">
                  <a:latin typeface="Helvetica" pitchFamily="2" charset="0"/>
                </a:endParaRPr>
              </a:p>
              <a:p>
                <a:pPr marL="914400" lvl="1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400" b="1" dirty="0">
                    <a:latin typeface="Helvetica" pitchFamily="2" charset="0"/>
                  </a:rPr>
                  <a:t>Model-based</a:t>
                </a:r>
                <a:r>
                  <a:rPr lang="zh-CN" altLang="en-US" sz="2400" b="1" dirty="0">
                    <a:latin typeface="Helvetica" pitchFamily="2" charset="0"/>
                  </a:rPr>
                  <a:t> </a:t>
                </a:r>
                <a:r>
                  <a:rPr lang="en-US" altLang="zh-CN" sz="2400" b="1" dirty="0">
                    <a:latin typeface="Helvetica" pitchFamily="2" charset="0"/>
                  </a:rPr>
                  <a:t>Method:</a:t>
                </a: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400" dirty="0">
                    <a:latin typeface="Helvetica" pitchFamily="2" charset="0"/>
                  </a:rPr>
                  <a:t>Main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idea: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estimate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environment,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i.e.,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transition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probability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Helvetica" pitchFamily="2" charset="0"/>
                </a:endParaRPr>
              </a:p>
              <a:p>
                <a:pPr marL="1371600" lvl="2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400" dirty="0">
                    <a:latin typeface="Helvetica" pitchFamily="2" charset="0"/>
                  </a:rPr>
                  <a:t>Problem: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distribution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shift,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or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2"/>
                    </a:solidFill>
                    <a:latin typeface="Helvetica" pitchFamily="2" charset="0"/>
                  </a:rPr>
                  <a:t>biases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estimated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model.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BD1D67-F75F-7044-9EFE-6D482D24C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764704"/>
                <a:ext cx="12025335" cy="5784982"/>
              </a:xfrm>
              <a:prstGeom prst="rect">
                <a:avLst/>
              </a:prstGeom>
              <a:blipFill>
                <a:blip r:embed="rId3"/>
                <a:stretch>
                  <a:fillRect l="-950" t="-219" b="-1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50BAE94-099A-434D-BA0B-F49A70FC9AE9}"/>
              </a:ext>
            </a:extLst>
          </p:cNvPr>
          <p:cNvSpPr txBox="1"/>
          <p:nvPr/>
        </p:nvSpPr>
        <p:spPr>
          <a:xfrm>
            <a:off x="551384" y="6546830"/>
            <a:ext cx="1188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i="1" dirty="0"/>
              <a:t>Sergey Levine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et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al.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2020,</a:t>
            </a:r>
            <a:r>
              <a:rPr lang="zh-CN" altLang="en-US" sz="1600" i="1" dirty="0"/>
              <a:t> Ofﬂine Reinforcement Learning: Tutorial, Review, and Perspectives on Open Problems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6AB8B4-9771-294E-A7E2-D553271CF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1904" y="2924944"/>
            <a:ext cx="926301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4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2.3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Offline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Learning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for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Online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Recommenders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BDE7E0-8632-ED4F-969B-8925873B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924944"/>
            <a:ext cx="7056784" cy="37705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E78137-8F69-2049-BD6C-04ED9A276E06}"/>
              </a:ext>
            </a:extLst>
          </p:cNvPr>
          <p:cNvSpPr txBox="1"/>
          <p:nvPr/>
        </p:nvSpPr>
        <p:spPr>
          <a:xfrm>
            <a:off x="407368" y="764704"/>
            <a:ext cx="12025335" cy="1961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400" b="1" dirty="0">
                <a:latin typeface="Helvetica" pitchFamily="2" charset="0"/>
              </a:rPr>
              <a:t>Summarize</a:t>
            </a:r>
            <a:r>
              <a:rPr lang="zh-CN" altLang="en-US" sz="2400" b="1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RSs</a:t>
            </a:r>
            <a:r>
              <a:rPr lang="zh-CN" altLang="en-US" sz="2400" b="1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according</a:t>
            </a:r>
            <a:r>
              <a:rPr lang="zh-CN" altLang="en-US" sz="2400" b="1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to</a:t>
            </a:r>
            <a:r>
              <a:rPr lang="zh-CN" altLang="en-US" sz="2400" b="1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three</a:t>
            </a:r>
            <a:r>
              <a:rPr lang="zh-CN" altLang="en-US" sz="2400" b="1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dimensions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CN" sz="2200" i="1" dirty="0">
                <a:latin typeface="Helvetica" pitchFamily="2" charset="0"/>
              </a:rPr>
              <a:t>(1) whether the system explicitly builds a </a:t>
            </a:r>
            <a:r>
              <a:rPr lang="en-US" altLang="zh-CN" sz="2200" b="1" i="1" dirty="0">
                <a:solidFill>
                  <a:srgbClr val="36A5D4"/>
                </a:solidFill>
                <a:latin typeface="Helvetica" pitchFamily="2" charset="0"/>
              </a:rPr>
              <a:t>user model</a:t>
            </a:r>
            <a:r>
              <a:rPr lang="en-US" altLang="zh-CN" sz="2200" i="1" dirty="0">
                <a:latin typeface="Helvetica" pitchFamily="2" charset="0"/>
              </a:rPr>
              <a:t>, 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CN" sz="2200" i="1" dirty="0">
                <a:latin typeface="Helvetica" pitchFamily="2" charset="0"/>
              </a:rPr>
              <a:t>(2) whether the system considers </a:t>
            </a:r>
            <a:r>
              <a:rPr lang="en-US" altLang="zh-CN" sz="2200" b="1" i="1" dirty="0">
                <a:solidFill>
                  <a:srgbClr val="36A5D4"/>
                </a:solidFill>
                <a:latin typeface="Helvetica" pitchFamily="2" charset="0"/>
              </a:rPr>
              <a:t>debiasing</a:t>
            </a:r>
            <a:r>
              <a:rPr lang="en-US" altLang="zh-CN" sz="2200" i="1" dirty="0">
                <a:latin typeface="Helvetica" pitchFamily="2" charset="0"/>
              </a:rPr>
              <a:t>, and 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zh-CN" sz="2200" i="1" dirty="0">
                <a:latin typeface="Helvetica" pitchFamily="2" charset="0"/>
              </a:rPr>
              <a:t>(3) whether the system has an </a:t>
            </a:r>
            <a:r>
              <a:rPr lang="en-US" altLang="zh-CN" sz="2200" b="1" i="1" dirty="0">
                <a:solidFill>
                  <a:srgbClr val="36A5D4"/>
                </a:solidFill>
                <a:latin typeface="Helvetica" pitchFamily="2" charset="0"/>
              </a:rPr>
              <a:t>RL-based policy</a:t>
            </a:r>
            <a:r>
              <a:rPr lang="en-US" altLang="zh-CN" sz="2200" i="1" dirty="0"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949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102981" y="29858"/>
            <a:ext cx="10673539" cy="5195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b="1" dirty="0">
                <a:solidFill>
                  <a:schemeClr val="tx1"/>
                </a:solidFill>
                <a:latin typeface="+mj-ea"/>
                <a:cs typeface="+mn-ea"/>
                <a:sym typeface="+mn-lt"/>
              </a:rPr>
              <a:t>Outline</a:t>
            </a:r>
            <a:endParaRPr lang="zh-CN" altLang="en-US" b="1" dirty="0">
              <a:solidFill>
                <a:schemeClr val="tx1"/>
              </a:solidFill>
              <a:latin typeface="+mj-ea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029035-49F7-2D4C-B27B-22F15F38483E}"/>
              </a:ext>
            </a:extLst>
          </p:cNvPr>
          <p:cNvSpPr txBox="1"/>
          <p:nvPr/>
        </p:nvSpPr>
        <p:spPr>
          <a:xfrm>
            <a:off x="742728" y="1052736"/>
            <a:ext cx="11449272" cy="4656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Background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Motivation.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Related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Works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Existing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Problems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accent2"/>
                </a:solidFill>
                <a:latin typeface="Helvetica" pitchFamily="2" charset="0"/>
              </a:rPr>
              <a:t>Proposed</a:t>
            </a:r>
            <a:r>
              <a:rPr kumimoji="1" lang="zh-CN" altLang="en-US" sz="3200" b="1" dirty="0">
                <a:solidFill>
                  <a:schemeClr val="accent2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accent2"/>
                </a:solidFill>
                <a:latin typeface="Helvetica" pitchFamily="2" charset="0"/>
              </a:rPr>
              <a:t>Method:</a:t>
            </a:r>
            <a:r>
              <a:rPr kumimoji="1" lang="zh-CN" altLang="en-US" sz="3200" b="1" dirty="0">
                <a:solidFill>
                  <a:schemeClr val="accent2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accent2"/>
                </a:solidFill>
                <a:latin typeface="Helvetica" pitchFamily="2" charset="0"/>
              </a:rPr>
              <a:t>CIRS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Problem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Definition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Framework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of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CIRS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Causal Inference-based User Satisfaction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Disentanglement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0932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3.1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Problem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Definition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E78137-8F69-2049-BD6C-04ED9A276E06}"/>
                  </a:ext>
                </a:extLst>
              </p:cNvPr>
              <p:cNvSpPr txBox="1"/>
              <p:nvPr/>
            </p:nvSpPr>
            <p:spPr>
              <a:xfrm>
                <a:off x="875420" y="1916727"/>
                <a:ext cx="10981220" cy="3500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: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user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set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and the item set.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,⋯,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: The set of all interaction sequence of a user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&lt;|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 is the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-</a:t>
                </a:r>
                <a:r>
                  <a:rPr lang="en-US" altLang="zh-CN" sz="2400" dirty="0" err="1">
                    <a:latin typeface="Helvetica" pitchFamily="2" charset="0"/>
                  </a:rPr>
                  <a:t>th</a:t>
                </a:r>
                <a:r>
                  <a:rPr lang="en-US" altLang="zh-CN" sz="2400" dirty="0">
                    <a:latin typeface="Helvetica" pitchFamily="2" charset="0"/>
                  </a:rPr>
                  <a:t> interaction sequence (i.e., trajectory), where user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 begins to interact with the system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 and quits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𝒮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sub>
                    </m:sSub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recommended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item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at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time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sup>
                    </m:sSup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: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representation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vectors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of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user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and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item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E78137-8F69-2049-BD6C-04ED9A276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20" y="1916727"/>
                <a:ext cx="10981220" cy="3500702"/>
              </a:xfrm>
              <a:prstGeom prst="rect">
                <a:avLst/>
              </a:prstGeom>
              <a:blipFill>
                <a:blip r:embed="rId3"/>
                <a:stretch>
                  <a:fillRect l="-809" b="-3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8CA0F43-A300-A04B-BD0D-7599743785BD}"/>
              </a:ext>
            </a:extLst>
          </p:cNvPr>
          <p:cNvSpPr txBox="1"/>
          <p:nvPr/>
        </p:nvSpPr>
        <p:spPr>
          <a:xfrm>
            <a:off x="263352" y="1038086"/>
            <a:ext cx="8358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Symbol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Definition</a:t>
            </a:r>
            <a:endParaRPr lang="zh-CN" altLang="en-US" sz="28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85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3.1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Problem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Definition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E78137-8F69-2049-BD6C-04ED9A276E06}"/>
                  </a:ext>
                </a:extLst>
              </p:cNvPr>
              <p:cNvSpPr txBox="1"/>
              <p:nvPr/>
            </p:nvSpPr>
            <p:spPr>
              <a:xfrm>
                <a:off x="767408" y="1700808"/>
                <a:ext cx="10981220" cy="4821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400" b="1" dirty="0">
                    <a:solidFill>
                      <a:srgbClr val="36A5D4"/>
                    </a:solidFill>
                    <a:latin typeface="Helvetica" pitchFamily="2" charset="0"/>
                  </a:rPr>
                  <a:t>State:</a:t>
                </a:r>
                <a:r>
                  <a:rPr lang="zh-CN" altLang="en-US" sz="2400" b="1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at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time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regarded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vector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representing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information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of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all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historical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interactions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of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user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400" b="1" dirty="0">
                    <a:solidFill>
                      <a:srgbClr val="36A5D4"/>
                    </a:solidFill>
                    <a:latin typeface="Helvetica" pitchFamily="2" charset="0"/>
                  </a:rPr>
                  <a:t>Action</a:t>
                </a:r>
                <a:r>
                  <a:rPr lang="en-US" altLang="zh-CN" sz="2400" dirty="0">
                    <a:latin typeface="Helvetica" pitchFamily="2" charset="0"/>
                  </a:rPr>
                  <a:t>: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system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makes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action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at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time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to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recommend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item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to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user.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Let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be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representation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vector.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this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paper,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400" b="1" dirty="0">
                    <a:solidFill>
                      <a:srgbClr val="36A5D4"/>
                    </a:solidFill>
                    <a:latin typeface="Helvetica" pitchFamily="2" charset="0"/>
                  </a:rPr>
                  <a:t>Reward</a:t>
                </a:r>
                <a:r>
                  <a:rPr lang="en-US" altLang="zh-CN" sz="2400" dirty="0">
                    <a:latin typeface="Helvetica" pitchFamily="2" charset="0"/>
                  </a:rPr>
                  <a:t>: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" altLang="zh-CN" sz="2400" dirty="0">
                    <a:latin typeface="Helvetica" pitchFamily="2" charset="0"/>
                  </a:rPr>
                  <a:t>user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" altLang="zh-CN" sz="2400" dirty="0">
                    <a:latin typeface="Helvetica" pitchFamily="2" charset="0"/>
                  </a:rPr>
                  <a:t>returns feedback as a reward score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" altLang="zh-CN" sz="2400" dirty="0">
                    <a:latin typeface="Helvetica" pitchFamily="2" charset="0"/>
                  </a:rPr>
                  <a:t> reflecting its satisfaction after receiving a recommended item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altLang="zh-CN" sz="2400" dirty="0">
                    <a:latin typeface="Helvetica" pitchFamily="2" charset="0"/>
                  </a:rPr>
                  <a:t>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400" b="1" dirty="0">
                    <a:solidFill>
                      <a:srgbClr val="36A5D4"/>
                    </a:solidFill>
                    <a:latin typeface="Helvetica" pitchFamily="2" charset="0"/>
                  </a:rPr>
                  <a:t>Policy</a:t>
                </a:r>
                <a:r>
                  <a:rPr lang="zh-CN" altLang="en-US" sz="2400" b="1" dirty="0">
                    <a:solidFill>
                      <a:srgbClr val="36A5D4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b="1" dirty="0">
                    <a:solidFill>
                      <a:srgbClr val="36A5D4"/>
                    </a:solidFill>
                    <a:latin typeface="Helvetica" pitchFamily="2" charset="0"/>
                  </a:rPr>
                  <a:t>network: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i="1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target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policy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that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decides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how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to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make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action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400" i="1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conditioned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state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i="1" dirty="0">
                    <a:latin typeface="Helvetica" pitchFamily="2" charset="0"/>
                  </a:rPr>
                  <a:t>.</a:t>
                </a:r>
                <a:r>
                  <a:rPr lang="zh-CN" altLang="en-US" sz="2400" i="1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this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paper,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we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use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Proximal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Policy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Optimization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(PPO)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algorithm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policy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network.</a:t>
                </a:r>
                <a:endParaRPr lang="en" altLang="zh-CN" sz="2400" dirty="0">
                  <a:latin typeface="Helvetica" pitchFamily="2" charset="0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endParaRPr lang="en-US" altLang="zh-CN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E78137-8F69-2049-BD6C-04ED9A276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1700808"/>
                <a:ext cx="10981220" cy="4821833"/>
              </a:xfrm>
              <a:prstGeom prst="rect">
                <a:avLst/>
              </a:prstGeom>
              <a:blipFill>
                <a:blip r:embed="rId3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8CA0F43-A300-A04B-BD0D-7599743785BD}"/>
              </a:ext>
            </a:extLst>
          </p:cNvPr>
          <p:cNvSpPr txBox="1"/>
          <p:nvPr/>
        </p:nvSpPr>
        <p:spPr>
          <a:xfrm>
            <a:off x="263352" y="1038086"/>
            <a:ext cx="8358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Reinforcement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learning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problem:</a:t>
            </a:r>
            <a:endParaRPr lang="zh-CN" altLang="en-US" sz="28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5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3.1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Problem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Definition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E78137-8F69-2049-BD6C-04ED9A276E06}"/>
                  </a:ext>
                </a:extLst>
              </p:cNvPr>
              <p:cNvSpPr txBox="1"/>
              <p:nvPr/>
            </p:nvSpPr>
            <p:spPr>
              <a:xfrm>
                <a:off x="6389177" y="468201"/>
                <a:ext cx="5761900" cy="5981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2400" dirty="0">
                    <a:latin typeface="Helvetica" pitchFamily="2" charset="0"/>
                  </a:rPr>
                  <a:t>Train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user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model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via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supervised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learning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historical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data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b="0" dirty="0">
                  <a:latin typeface="Helvetica" pitchFamily="2" charset="0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2400" dirty="0">
                    <a:latin typeface="Helvetica" pitchFamily="2" charset="0"/>
                  </a:rPr>
                  <a:t>Using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learned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user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model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to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train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policy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.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Each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time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policy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makes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action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(i.e.,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recommended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item),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causal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user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model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provides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b="1" i="1" dirty="0">
                    <a:solidFill>
                      <a:schemeClr val="accent5"/>
                    </a:solidFill>
                    <a:latin typeface="Helvetica" pitchFamily="2" charset="0"/>
                  </a:rPr>
                  <a:t>counterfactual</a:t>
                </a:r>
                <a:r>
                  <a:rPr lang="zh-CN" altLang="en-US" sz="2400" b="1" i="1" dirty="0">
                    <a:solidFill>
                      <a:schemeClr val="accent5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b="1" i="1" dirty="0">
                    <a:solidFill>
                      <a:schemeClr val="accent5"/>
                    </a:solidFill>
                    <a:latin typeface="Helvetica" pitchFamily="2" charset="0"/>
                  </a:rPr>
                  <a:t>reward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.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If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have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made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similar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recommendations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before,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shrinks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reward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400" dirty="0">
                    <a:latin typeface="Helvetica" pitchFamily="2" charset="0"/>
                  </a:rPr>
                  <a:t>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altLang="zh-CN" sz="2400" dirty="0">
                    <a:latin typeface="Helvetica" pitchFamily="2" charset="0"/>
                  </a:rPr>
                  <a:t>Serving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learned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policy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to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users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and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evaluating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results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real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environment.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1E78137-8F69-2049-BD6C-04ED9A276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177" y="468201"/>
                <a:ext cx="5761900" cy="5981894"/>
              </a:xfrm>
              <a:prstGeom prst="rect">
                <a:avLst/>
              </a:prstGeom>
              <a:blipFill>
                <a:blip r:embed="rId3"/>
                <a:stretch>
                  <a:fillRect l="-1101" r="-1322" b="-1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8CA0F43-A300-A04B-BD0D-7599743785BD}"/>
              </a:ext>
            </a:extLst>
          </p:cNvPr>
          <p:cNvSpPr txBox="1"/>
          <p:nvPr/>
        </p:nvSpPr>
        <p:spPr>
          <a:xfrm>
            <a:off x="404785" y="973353"/>
            <a:ext cx="4244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The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whole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procedure</a:t>
            </a:r>
            <a:endParaRPr lang="zh-CN" altLang="en-US" sz="28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2C1803-AF63-F94C-89B2-C5F7A48295B8}"/>
              </a:ext>
            </a:extLst>
          </p:cNvPr>
          <p:cNvGrpSpPr/>
          <p:nvPr/>
        </p:nvGrpSpPr>
        <p:grpSpPr>
          <a:xfrm>
            <a:off x="26822" y="1963721"/>
            <a:ext cx="6283799" cy="3444467"/>
            <a:chOff x="5556970" y="2276872"/>
            <a:chExt cx="6283799" cy="3444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磁盘 7">
                  <a:extLst>
                    <a:ext uri="{FF2B5EF4-FFF2-40B4-BE49-F238E27FC236}">
                      <a16:creationId xmlns:a16="http://schemas.microsoft.com/office/drawing/2014/main" id="{6174A3B2-0ECE-CF48-B789-EAF4D57D41AA}"/>
                    </a:ext>
                  </a:extLst>
                </p:cNvPr>
                <p:cNvSpPr/>
                <p:nvPr/>
              </p:nvSpPr>
              <p:spPr>
                <a:xfrm>
                  <a:off x="7852029" y="2784007"/>
                  <a:ext cx="1443808" cy="419937"/>
                </a:xfrm>
                <a:prstGeom prst="flowChartMagneticDisk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等线" panose="02010600030101010101" pitchFamily="2" charset="-122"/>
                    </a:rPr>
                    <a:t>Buffer</a:t>
                  </a:r>
                  <a:r>
                    <a:rPr kumimoji="1" lang="zh-CN" altLang="en-US" kern="0" dirty="0">
                      <a:solidFill>
                        <a:prstClr val="black"/>
                      </a:solidFill>
                      <a:latin typeface="Calibri" panose="020F0502020204030204"/>
                      <a:ea typeface="等线" panose="02010600030101010101" pitchFamily="2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400" i="1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a14:m>
                  <a:endParaRPr kumimoji="1" lang="zh-CN" altLang="en-US" sz="2400" i="1" kern="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8" name="磁盘 7">
                  <a:extLst>
                    <a:ext uri="{FF2B5EF4-FFF2-40B4-BE49-F238E27FC236}">
                      <a16:creationId xmlns:a16="http://schemas.microsoft.com/office/drawing/2014/main" id="{6174A3B2-0ECE-CF48-B789-EAF4D57D41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029" y="2784007"/>
                  <a:ext cx="1443808" cy="419937"/>
                </a:xfrm>
                <a:prstGeom prst="flowChartMagneticDisk">
                  <a:avLst/>
                </a:prstGeom>
                <a:blipFill>
                  <a:blip r:embed="rId4"/>
                  <a:stretch>
                    <a:fillRect b="-30556"/>
                  </a:stretch>
                </a:blipFill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CB31F6A3-ED10-584C-ADAA-363EE316B6BC}"/>
                </a:ext>
              </a:extLst>
            </p:cNvPr>
            <p:cNvSpPr/>
            <p:nvPr/>
          </p:nvSpPr>
          <p:spPr>
            <a:xfrm>
              <a:off x="7849550" y="4471545"/>
              <a:ext cx="1452526" cy="64347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lnSpc>
                  <a:spcPct val="80000"/>
                </a:lnSpc>
                <a:defRPr/>
              </a:pPr>
              <a:endParaRPr kumimoji="1" lang="zh-CN" altLang="en-US" sz="2400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2B27269-B9BD-4C40-BA54-7130B19ED64E}"/>
                </a:ext>
              </a:extLst>
            </p:cNvPr>
            <p:cNvSpPr txBox="1"/>
            <p:nvPr/>
          </p:nvSpPr>
          <p:spPr>
            <a:xfrm>
              <a:off x="5556970" y="2356258"/>
              <a:ext cx="219575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457200"/>
              <a:r>
                <a:rPr kumimoji="1" lang="en-US" altLang="zh-CN" sz="2000" i="1" dirty="0">
                  <a:solidFill>
                    <a:prstClr val="black"/>
                  </a:solidFill>
                  <a:latin typeface="Candara" panose="020E0502030303020204" pitchFamily="34" charset="0"/>
                </a:rPr>
                <a:t>Sample</a:t>
              </a:r>
              <a:r>
                <a:rPr kumimoji="1" lang="zh-CN" altLang="en-US" sz="2000" i="1" dirty="0">
                  <a:solidFill>
                    <a:prstClr val="black"/>
                  </a:solidFill>
                  <a:latin typeface="Candara" panose="020E0502030303020204" pitchFamily="34" charset="0"/>
                </a:rPr>
                <a:t> </a:t>
              </a:r>
              <a:r>
                <a:rPr kumimoji="1" lang="en-US" altLang="zh-CN" sz="2000" i="1" dirty="0">
                  <a:solidFill>
                    <a:prstClr val="black"/>
                  </a:solidFill>
                  <a:latin typeface="Candara" panose="020E0502030303020204" pitchFamily="34" charset="0"/>
                </a:rPr>
                <a:t>data</a:t>
              </a:r>
              <a:r>
                <a:rPr kumimoji="1" lang="zh-CN" altLang="en-US" sz="2000" i="1" dirty="0">
                  <a:solidFill>
                    <a:prstClr val="black"/>
                  </a:solidFill>
                  <a:latin typeface="Candara" panose="020E0502030303020204" pitchFamily="34" charset="0"/>
                </a:rPr>
                <a:t> </a:t>
              </a:r>
              <a:r>
                <a:rPr kumimoji="1" lang="en-US" altLang="zh-CN" sz="2000" i="1" dirty="0">
                  <a:solidFill>
                    <a:prstClr val="black"/>
                  </a:solidFill>
                  <a:latin typeface="Candara" panose="020E0502030303020204" pitchFamily="34" charset="0"/>
                </a:rPr>
                <a:t>f</a:t>
              </a:r>
              <a:r>
                <a:rPr kumimoji="1" lang="en-US" altLang="zh-CN" sz="2000" i="1" dirty="0">
                  <a:solidFill>
                    <a:prstClr val="black"/>
                  </a:solidFill>
                  <a:latin typeface="Calibri" panose="020F0502020204030204"/>
                </a:rPr>
                <a:t>rom</a:t>
              </a:r>
              <a:r>
                <a:rPr kumimoji="1" lang="zh-CN" altLang="en-US" sz="2000" i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kumimoji="1" lang="en-US" altLang="zh-CN" sz="2000" i="1" dirty="0">
                  <a:solidFill>
                    <a:prstClr val="black"/>
                  </a:solidFill>
                  <a:latin typeface="Calibri" panose="020F0502020204030204"/>
                </a:rPr>
                <a:t>historical</a:t>
              </a:r>
              <a:r>
                <a:rPr kumimoji="1" lang="zh-CN" altLang="en-US" sz="2000" i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kumimoji="1" lang="en-US" altLang="zh-CN" sz="2000" i="1" dirty="0">
                  <a:solidFill>
                    <a:prstClr val="black"/>
                  </a:solidFill>
                  <a:latin typeface="Calibri" panose="020F0502020204030204"/>
                </a:rPr>
                <a:t>policies</a:t>
              </a:r>
              <a:endParaRPr kumimoji="1" lang="zh-CN" altLang="en-US" sz="20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6A370869-CADB-4448-8D29-AE6605E9F0DB}"/>
                </a:ext>
              </a:extLst>
            </p:cNvPr>
            <p:cNvCxnSpPr>
              <a:cxnSpLocks/>
              <a:stCxn id="8" idx="3"/>
              <a:endCxn id="16" idx="0"/>
            </p:cNvCxnSpPr>
            <p:nvPr/>
          </p:nvCxnSpPr>
          <p:spPr>
            <a:xfrm>
              <a:off x="8573933" y="3203944"/>
              <a:ext cx="2155" cy="191838"/>
            </a:xfrm>
            <a:prstGeom prst="straightConnector1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chemeClr val="tx1">
                  <a:lumMod val="75000"/>
                  <a:lumOff val="25000"/>
                  <a:alpha val="97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3EB0449-36A2-A74A-875B-64994DB5EDC9}"/>
                    </a:ext>
                  </a:extLst>
                </p:cNvPr>
                <p:cNvSpPr/>
                <p:nvPr/>
              </p:nvSpPr>
              <p:spPr>
                <a:xfrm>
                  <a:off x="5937805" y="5290452"/>
                  <a:ext cx="5416226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:r>
                    <a:rPr kumimoji="1" lang="en-US" altLang="zh-CN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Save</a:t>
                  </a:r>
                  <a:r>
                    <a:rPr kumimoji="1" lang="zh-CN" altLang="en-US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interaction</a:t>
                  </a:r>
                  <a:r>
                    <a:rPr kumimoji="1" lang="zh-CN" altLang="en-US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data</a:t>
                  </a:r>
                  <a:r>
                    <a:rPr kumimoji="1" lang="zh-CN" altLang="en-US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of</a:t>
                  </a:r>
                  <a:r>
                    <a:rPr kumimoji="1" lang="zh-CN" altLang="en-US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policy</a:t>
                  </a:r>
                  <a:r>
                    <a:rPr kumimoji="1" lang="zh-CN" altLang="en-US" sz="2200" i="1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22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2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sz="22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kumimoji="1" lang="en-US" altLang="zh-CN" sz="2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2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a14:m>
                  <a:endParaRPr kumimoji="1" lang="zh-CN" altLang="en-US" sz="2200" i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3EB0449-36A2-A74A-875B-64994DB5ED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7805" y="5290452"/>
                  <a:ext cx="5416226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1639" t="-857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6BAC6C3-58C4-F742-BB0A-12509358D593}"/>
                </a:ext>
              </a:extLst>
            </p:cNvPr>
            <p:cNvSpPr/>
            <p:nvPr/>
          </p:nvSpPr>
          <p:spPr>
            <a:xfrm>
              <a:off x="7915144" y="2289755"/>
              <a:ext cx="10867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kumimoji="1" lang="en-US" altLang="zh-CN" sz="2000" b="1" dirty="0">
                  <a:solidFill>
                    <a:srgbClr val="ED7D31"/>
                  </a:solidFill>
                  <a:latin typeface="Candara" panose="020E0502030303020204" pitchFamily="34" charset="0"/>
                </a:rPr>
                <a:t>Training</a:t>
              </a:r>
              <a:endParaRPr kumimoji="1" lang="zh-CN" altLang="en-US" sz="2000" b="1" dirty="0">
                <a:solidFill>
                  <a:srgbClr val="ED7D3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1FFBA27-9FEE-9B40-BC97-A0FDD29333E9}"/>
                </a:ext>
              </a:extLst>
            </p:cNvPr>
            <p:cNvSpPr/>
            <p:nvPr/>
          </p:nvSpPr>
          <p:spPr>
            <a:xfrm>
              <a:off x="9725982" y="2406959"/>
              <a:ext cx="15376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kumimoji="1" lang="en-US" altLang="zh-CN" sz="2000" b="1" dirty="0">
                  <a:solidFill>
                    <a:srgbClr val="ED7D31"/>
                  </a:solidFill>
                  <a:latin typeface="Candara" panose="020E0502030303020204" pitchFamily="34" charset="0"/>
                </a:rPr>
                <a:t>Deployment</a:t>
              </a:r>
              <a:endParaRPr kumimoji="1" lang="zh-CN" altLang="en-US" sz="2000" b="1" dirty="0">
                <a:solidFill>
                  <a:srgbClr val="ED7D31"/>
                </a:solidFill>
                <a:latin typeface="Candara" panose="020E0502030303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圆角矩形 15">
                  <a:extLst>
                    <a:ext uri="{FF2B5EF4-FFF2-40B4-BE49-F238E27FC236}">
                      <a16:creationId xmlns:a16="http://schemas.microsoft.com/office/drawing/2014/main" id="{1F1A7C3C-0D72-B04E-B652-D8DD138F1EEB}"/>
                    </a:ext>
                  </a:extLst>
                </p:cNvPr>
                <p:cNvSpPr/>
                <p:nvPr/>
              </p:nvSpPr>
              <p:spPr>
                <a:xfrm>
                  <a:off x="7849825" y="3395782"/>
                  <a:ext cx="1452526" cy="87754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defRPr/>
                  </a:pP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Learn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a14:m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: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the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causal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user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model</a:t>
                  </a:r>
                  <a:endParaRPr kumimoji="1" lang="zh-CN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6" name="圆角矩形 15">
                  <a:extLst>
                    <a:ext uri="{FF2B5EF4-FFF2-40B4-BE49-F238E27FC236}">
                      <a16:creationId xmlns:a16="http://schemas.microsoft.com/office/drawing/2014/main" id="{1F1A7C3C-0D72-B04E-B652-D8DD138F1E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825" y="3395782"/>
                  <a:ext cx="1452526" cy="877545"/>
                </a:xfrm>
                <a:prstGeom prst="roundRect">
                  <a:avLst/>
                </a:prstGeom>
                <a:blipFill>
                  <a:blip r:embed="rId6"/>
                  <a:stretch>
                    <a:fillRect l="-855" t="-7042" b="-15493"/>
                  </a:stretch>
                </a:blipFill>
                <a:ln w="1905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F6B7DA6-0EE2-0844-BBC4-3D59838FD2F1}"/>
                </a:ext>
              </a:extLst>
            </p:cNvPr>
            <p:cNvCxnSpPr>
              <a:cxnSpLocks/>
              <a:stCxn id="16" idx="2"/>
              <a:endCxn id="10" idx="0"/>
            </p:cNvCxnSpPr>
            <p:nvPr/>
          </p:nvCxnSpPr>
          <p:spPr>
            <a:xfrm flipH="1">
              <a:off x="8575813" y="4273327"/>
              <a:ext cx="275" cy="198218"/>
            </a:xfrm>
            <a:prstGeom prst="straightConnector1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chemeClr val="tx1">
                  <a:lumMod val="75000"/>
                  <a:lumOff val="25000"/>
                  <a:alpha val="97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18" name="肘形连接符 17">
              <a:extLst>
                <a:ext uri="{FF2B5EF4-FFF2-40B4-BE49-F238E27FC236}">
                  <a16:creationId xmlns:a16="http://schemas.microsoft.com/office/drawing/2014/main" id="{83601D42-D401-6543-9988-9EEB7698B8FC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9323203" y="4748560"/>
              <a:ext cx="1327469" cy="191609"/>
            </a:xfrm>
            <a:prstGeom prst="bentConnector2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chemeClr val="tx1">
                  <a:lumMod val="75000"/>
                  <a:lumOff val="25000"/>
                  <a:alpha val="97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C3F0186-275F-C441-B65A-B478F4CE8DF1}"/>
                </a:ext>
              </a:extLst>
            </p:cNvPr>
            <p:cNvGrpSpPr/>
            <p:nvPr/>
          </p:nvGrpSpPr>
          <p:grpSpPr>
            <a:xfrm>
              <a:off x="5771543" y="3748123"/>
              <a:ext cx="1851203" cy="1355055"/>
              <a:chOff x="-2849762" y="684481"/>
              <a:chExt cx="2926276" cy="2141996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AEC44417-A7BB-114F-ADBB-846259C5833D}"/>
                  </a:ext>
                </a:extLst>
              </p:cNvPr>
              <p:cNvGrpSpPr/>
              <p:nvPr/>
            </p:nvGrpSpPr>
            <p:grpSpPr>
              <a:xfrm>
                <a:off x="-2849762" y="684481"/>
                <a:ext cx="2154267" cy="1747491"/>
                <a:chOff x="1496118" y="2003684"/>
                <a:chExt cx="2689474" cy="2181638"/>
              </a:xfrm>
              <a:scene3d>
                <a:camera prst="isometricOffAxis1Right"/>
                <a:lightRig rig="threePt" dir="t"/>
              </a:scene3d>
            </p:grpSpPr>
            <p:sp>
              <p:nvSpPr>
                <p:cNvPr id="59" name="圆角矩形 58">
                  <a:extLst>
                    <a:ext uri="{FF2B5EF4-FFF2-40B4-BE49-F238E27FC236}">
                      <a16:creationId xmlns:a16="http://schemas.microsoft.com/office/drawing/2014/main" id="{AAD1A8E3-9223-AD4D-9C7C-A4C0F5E8E642}"/>
                    </a:ext>
                  </a:extLst>
                </p:cNvPr>
                <p:cNvSpPr/>
                <p:nvPr/>
              </p:nvSpPr>
              <p:spPr>
                <a:xfrm>
                  <a:off x="1496118" y="2003684"/>
                  <a:ext cx="2673824" cy="2181638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white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pic>
              <p:nvPicPr>
                <p:cNvPr id="60" name="Google Shape;463;p19">
                  <a:extLst>
                    <a:ext uri="{FF2B5EF4-FFF2-40B4-BE49-F238E27FC236}">
                      <a16:creationId xmlns:a16="http://schemas.microsoft.com/office/drawing/2014/main" id="{CD049786-FFE9-5A44-AAD2-FB582F34899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1591500" y="2869722"/>
                  <a:ext cx="522827" cy="5228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461;p19">
                  <a:extLst>
                    <a:ext uri="{FF2B5EF4-FFF2-40B4-BE49-F238E27FC236}">
                      <a16:creationId xmlns:a16="http://schemas.microsoft.com/office/drawing/2014/main" id="{5ED7980A-1449-9D48-A433-AA883664232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3145139" y="2804127"/>
                  <a:ext cx="1040453" cy="5847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40D8BF56-B553-DC43-BBFA-8A2482B33D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76555" y="3235527"/>
                      <a:ext cx="869952" cy="687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kumimoji="1" lang="zh-CN" altLang="en-US" sz="28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40D8BF56-B553-DC43-BBFA-8A2482B33D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76555" y="3235527"/>
                      <a:ext cx="869952" cy="68773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3" name="手杖形箭头 62">
                  <a:extLst>
                    <a:ext uri="{FF2B5EF4-FFF2-40B4-BE49-F238E27FC236}">
                      <a16:creationId xmlns:a16="http://schemas.microsoft.com/office/drawing/2014/main" id="{F420E35C-D6CF-C549-ABE5-31B95962DA94}"/>
                    </a:ext>
                  </a:extLst>
                </p:cNvPr>
                <p:cNvSpPr/>
                <p:nvPr/>
              </p:nvSpPr>
              <p:spPr>
                <a:xfrm>
                  <a:off x="1818563" y="2411975"/>
                  <a:ext cx="2041049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31656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4" name="手杖形箭头 63">
                  <a:extLst>
                    <a:ext uri="{FF2B5EF4-FFF2-40B4-BE49-F238E27FC236}">
                      <a16:creationId xmlns:a16="http://schemas.microsoft.com/office/drawing/2014/main" id="{BEDA00A3-A107-9B4F-B5C9-FF03F23EDB57}"/>
                    </a:ext>
                  </a:extLst>
                </p:cNvPr>
                <p:cNvSpPr/>
                <p:nvPr/>
              </p:nvSpPr>
              <p:spPr>
                <a:xfrm rot="10800000">
                  <a:off x="1787286" y="3463295"/>
                  <a:ext cx="2041048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21985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文本框 64">
                      <a:extLst>
                        <a:ext uri="{FF2B5EF4-FFF2-40B4-BE49-F238E27FC236}">
                          <a16:creationId xmlns:a16="http://schemas.microsoft.com/office/drawing/2014/main" id="{729B812C-8955-7D4F-8E4C-EC4BAA67EC3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8401" y="3756692"/>
                      <a:ext cx="283828" cy="4251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65" name="文本框 64">
                      <a:extLst>
                        <a:ext uri="{FF2B5EF4-FFF2-40B4-BE49-F238E27FC236}">
                          <a16:creationId xmlns:a16="http://schemas.microsoft.com/office/drawing/2014/main" id="{729B812C-8955-7D4F-8E4C-EC4BAA67EC3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8401" y="3756692"/>
                      <a:ext cx="283828" cy="42517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文本框 65">
                      <a:extLst>
                        <a:ext uri="{FF2B5EF4-FFF2-40B4-BE49-F238E27FC236}">
                          <a16:creationId xmlns:a16="http://schemas.microsoft.com/office/drawing/2014/main" id="{11A35C5F-81B1-1E4C-AF47-6C630230DD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9713" y="2003684"/>
                      <a:ext cx="558160" cy="4251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文本框 65">
                      <a:extLst>
                        <a:ext uri="{FF2B5EF4-FFF2-40B4-BE49-F238E27FC236}">
                          <a16:creationId xmlns:a16="http://schemas.microsoft.com/office/drawing/2014/main" id="{11A35C5F-81B1-1E4C-AF47-6C630230DD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9713" y="2003684"/>
                      <a:ext cx="558160" cy="42517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文本框 66">
                  <a:extLst>
                    <a:ext uri="{FF2B5EF4-FFF2-40B4-BE49-F238E27FC236}">
                      <a16:creationId xmlns:a16="http://schemas.microsoft.com/office/drawing/2014/main" id="{8F1AF9C3-45F6-9B4B-A3B7-30FC4E94F21B}"/>
                    </a:ext>
                  </a:extLst>
                </p:cNvPr>
                <p:cNvSpPr txBox="1"/>
                <p:nvPr/>
              </p:nvSpPr>
              <p:spPr>
                <a:xfrm rot="19834304">
                  <a:off x="1845618" y="2771291"/>
                  <a:ext cx="1654494" cy="6628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 defTabSz="457200">
                    <a:lnSpc>
                      <a:spcPts val="3000"/>
                    </a:lnSpc>
                    <a:defRPr/>
                  </a:pPr>
                  <a:r>
                    <a:rPr kumimoji="1" lang="en-US" altLang="zh-CN" sz="1400" kern="0" dirty="0">
                      <a:solidFill>
                        <a:prstClr val="black"/>
                      </a:solidFill>
                      <a:latin typeface="Candara" panose="020E0502030303020204" pitchFamily="34" charset="0"/>
                      <a:ea typeface="Cambria Math" panose="02040503050406030204" pitchFamily="18" charset="0"/>
                    </a:rPr>
                    <a:t>Interaction</a:t>
                  </a:r>
                  <a:endParaRPr kumimoji="1" lang="en-US" altLang="zh-CN" sz="1600" kern="0" dirty="0">
                    <a:solidFill>
                      <a:prstClr val="black"/>
                    </a:solidFill>
                    <a:latin typeface="Candara" panose="020E0502030303020204" pitchFamily="34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935F7FB-42A9-564C-AF05-579C05788B5C}"/>
                  </a:ext>
                </a:extLst>
              </p:cNvPr>
              <p:cNvGrpSpPr/>
              <p:nvPr/>
            </p:nvGrpSpPr>
            <p:grpSpPr>
              <a:xfrm>
                <a:off x="-2466012" y="860810"/>
                <a:ext cx="2154267" cy="1784788"/>
                <a:chOff x="1496118" y="2003684"/>
                <a:chExt cx="2689474" cy="2228203"/>
              </a:xfrm>
              <a:scene3d>
                <a:camera prst="isometricOffAxis1Right"/>
                <a:lightRig rig="threePt" dir="t"/>
              </a:scene3d>
            </p:grpSpPr>
            <p:sp>
              <p:nvSpPr>
                <p:cNvPr id="50" name="圆角矩形 49">
                  <a:extLst>
                    <a:ext uri="{FF2B5EF4-FFF2-40B4-BE49-F238E27FC236}">
                      <a16:creationId xmlns:a16="http://schemas.microsoft.com/office/drawing/2014/main" id="{11D1E748-1C31-1D4C-9C17-E603D10D2939}"/>
                    </a:ext>
                  </a:extLst>
                </p:cNvPr>
                <p:cNvSpPr/>
                <p:nvPr/>
              </p:nvSpPr>
              <p:spPr>
                <a:xfrm>
                  <a:off x="1496118" y="2050250"/>
                  <a:ext cx="2673824" cy="2181637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white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pic>
              <p:nvPicPr>
                <p:cNvPr id="51" name="Google Shape;463;p19">
                  <a:extLst>
                    <a:ext uri="{FF2B5EF4-FFF2-40B4-BE49-F238E27FC236}">
                      <a16:creationId xmlns:a16="http://schemas.microsoft.com/office/drawing/2014/main" id="{E4F024D5-B914-FA4E-8385-E8B2A02CC9B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/>
                <a:stretch/>
              </p:blipFill>
              <p:spPr>
                <a:xfrm>
                  <a:off x="1591500" y="2869722"/>
                  <a:ext cx="522827" cy="5228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" name="Google Shape;461;p19">
                  <a:extLst>
                    <a:ext uri="{FF2B5EF4-FFF2-40B4-BE49-F238E27FC236}">
                      <a16:creationId xmlns:a16="http://schemas.microsoft.com/office/drawing/2014/main" id="{968D93CA-E2BA-8D4E-BCA4-4A26268FFE3C}"/>
                    </a:ext>
                  </a:extLst>
                </p:cNvPr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3145139" y="2804127"/>
                  <a:ext cx="1040453" cy="5847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6CD2904E-D103-C742-87A2-5A1422DF26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76555" y="3235525"/>
                      <a:ext cx="869952" cy="687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kumimoji="1" lang="zh-CN" altLang="en-US" sz="28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文本框 52">
                      <a:extLst>
                        <a:ext uri="{FF2B5EF4-FFF2-40B4-BE49-F238E27FC236}">
                          <a16:creationId xmlns:a16="http://schemas.microsoft.com/office/drawing/2014/main" id="{6CD2904E-D103-C742-87A2-5A1422DF264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76555" y="3235525"/>
                      <a:ext cx="869952" cy="687738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手杖形箭头 53">
                  <a:extLst>
                    <a:ext uri="{FF2B5EF4-FFF2-40B4-BE49-F238E27FC236}">
                      <a16:creationId xmlns:a16="http://schemas.microsoft.com/office/drawing/2014/main" id="{6E525EB4-6072-9A42-AB95-C9291BDDAE60}"/>
                    </a:ext>
                  </a:extLst>
                </p:cNvPr>
                <p:cNvSpPr/>
                <p:nvPr/>
              </p:nvSpPr>
              <p:spPr>
                <a:xfrm>
                  <a:off x="1818563" y="2411975"/>
                  <a:ext cx="2041049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31656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5" name="手杖形箭头 54">
                  <a:extLst>
                    <a:ext uri="{FF2B5EF4-FFF2-40B4-BE49-F238E27FC236}">
                      <a16:creationId xmlns:a16="http://schemas.microsoft.com/office/drawing/2014/main" id="{FB62DAAC-D0C8-0746-BFF0-B4F062F1F17C}"/>
                    </a:ext>
                  </a:extLst>
                </p:cNvPr>
                <p:cNvSpPr/>
                <p:nvPr/>
              </p:nvSpPr>
              <p:spPr>
                <a:xfrm rot="10800000">
                  <a:off x="1787286" y="3463295"/>
                  <a:ext cx="2041048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21985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文本框 55">
                      <a:extLst>
                        <a:ext uri="{FF2B5EF4-FFF2-40B4-BE49-F238E27FC236}">
                          <a16:creationId xmlns:a16="http://schemas.microsoft.com/office/drawing/2014/main" id="{6E7EC3C3-C2DC-2A4F-9A76-3CF519ADF4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8401" y="3756691"/>
                      <a:ext cx="283828" cy="4251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56" name="文本框 55">
                      <a:extLst>
                        <a:ext uri="{FF2B5EF4-FFF2-40B4-BE49-F238E27FC236}">
                          <a16:creationId xmlns:a16="http://schemas.microsoft.com/office/drawing/2014/main" id="{6E7EC3C3-C2DC-2A4F-9A76-3CF519ADF4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8401" y="3756691"/>
                      <a:ext cx="283828" cy="425172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文本框 56">
                      <a:extLst>
                        <a:ext uri="{FF2B5EF4-FFF2-40B4-BE49-F238E27FC236}">
                          <a16:creationId xmlns:a16="http://schemas.microsoft.com/office/drawing/2014/main" id="{3B949A36-E3D6-814F-B89A-6C0898CC90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9713" y="2003684"/>
                      <a:ext cx="558160" cy="4251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文本框 56">
                      <a:extLst>
                        <a:ext uri="{FF2B5EF4-FFF2-40B4-BE49-F238E27FC236}">
                          <a16:creationId xmlns:a16="http://schemas.microsoft.com/office/drawing/2014/main" id="{3B949A36-E3D6-814F-B89A-6C0898CC90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9713" y="2003684"/>
                      <a:ext cx="558160" cy="42517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100895FF-BB84-C84F-B227-ABB6B64F10AB}"/>
                    </a:ext>
                  </a:extLst>
                </p:cNvPr>
                <p:cNvSpPr txBox="1"/>
                <p:nvPr/>
              </p:nvSpPr>
              <p:spPr>
                <a:xfrm rot="19834304">
                  <a:off x="1845618" y="2771292"/>
                  <a:ext cx="1654494" cy="662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 defTabSz="457200">
                    <a:lnSpc>
                      <a:spcPts val="3000"/>
                    </a:lnSpc>
                    <a:defRPr/>
                  </a:pPr>
                  <a:r>
                    <a:rPr kumimoji="1" lang="en-US" altLang="zh-CN" sz="1400" kern="0" dirty="0">
                      <a:solidFill>
                        <a:prstClr val="black"/>
                      </a:solidFill>
                      <a:latin typeface="Candara" panose="020E0502030303020204" pitchFamily="34" charset="0"/>
                      <a:ea typeface="Cambria Math" panose="02040503050406030204" pitchFamily="18" charset="0"/>
                    </a:rPr>
                    <a:t>Interaction</a:t>
                  </a: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786D6069-B8F9-D946-A3B8-33BFF4E52C20}"/>
                  </a:ext>
                </a:extLst>
              </p:cNvPr>
              <p:cNvGrpSpPr/>
              <p:nvPr/>
            </p:nvGrpSpPr>
            <p:grpSpPr>
              <a:xfrm>
                <a:off x="-2077753" y="1023480"/>
                <a:ext cx="2154267" cy="1802997"/>
                <a:chOff x="1496118" y="2003684"/>
                <a:chExt cx="2689474" cy="2250935"/>
              </a:xfrm>
              <a:scene3d>
                <a:camera prst="isometricOffAxis1Right"/>
                <a:lightRig rig="threePt" dir="t"/>
              </a:scene3d>
            </p:grpSpPr>
            <p:sp>
              <p:nvSpPr>
                <p:cNvPr id="41" name="圆角矩形 40">
                  <a:extLst>
                    <a:ext uri="{FF2B5EF4-FFF2-40B4-BE49-F238E27FC236}">
                      <a16:creationId xmlns:a16="http://schemas.microsoft.com/office/drawing/2014/main" id="{7BD501F2-12F2-3D41-9FAB-49FBC81CCCED}"/>
                    </a:ext>
                  </a:extLst>
                </p:cNvPr>
                <p:cNvSpPr/>
                <p:nvPr/>
              </p:nvSpPr>
              <p:spPr>
                <a:xfrm>
                  <a:off x="1496118" y="2072982"/>
                  <a:ext cx="2673824" cy="2181637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white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pic>
              <p:nvPicPr>
                <p:cNvPr id="42" name="Google Shape;463;p19">
                  <a:extLst>
                    <a:ext uri="{FF2B5EF4-FFF2-40B4-BE49-F238E27FC236}">
                      <a16:creationId xmlns:a16="http://schemas.microsoft.com/office/drawing/2014/main" id="{EB4F042E-FF11-4745-B23A-C2B440DC9FC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/>
                <a:stretch/>
              </p:blipFill>
              <p:spPr>
                <a:xfrm>
                  <a:off x="1591500" y="2869722"/>
                  <a:ext cx="522827" cy="5228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" name="Google Shape;461;p19">
                  <a:extLst>
                    <a:ext uri="{FF2B5EF4-FFF2-40B4-BE49-F238E27FC236}">
                      <a16:creationId xmlns:a16="http://schemas.microsoft.com/office/drawing/2014/main" id="{C856A3A5-3B8A-DB49-937E-E8B0898CE92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3145139" y="2804127"/>
                  <a:ext cx="1040453" cy="5847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文本框 43">
                      <a:extLst>
                        <a:ext uri="{FF2B5EF4-FFF2-40B4-BE49-F238E27FC236}">
                          <a16:creationId xmlns:a16="http://schemas.microsoft.com/office/drawing/2014/main" id="{A409508F-683C-F640-8640-EA2FF7F8DF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42962" y="3162659"/>
                      <a:ext cx="869952" cy="687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kumimoji="1" lang="zh-CN" altLang="en-US" sz="28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文本框 43">
                      <a:extLst>
                        <a:ext uri="{FF2B5EF4-FFF2-40B4-BE49-F238E27FC236}">
                          <a16:creationId xmlns:a16="http://schemas.microsoft.com/office/drawing/2014/main" id="{A409508F-683C-F640-8640-EA2FF7F8DF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42962" y="3162659"/>
                      <a:ext cx="869952" cy="687738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手杖形箭头 44">
                  <a:extLst>
                    <a:ext uri="{FF2B5EF4-FFF2-40B4-BE49-F238E27FC236}">
                      <a16:creationId xmlns:a16="http://schemas.microsoft.com/office/drawing/2014/main" id="{58391FCD-463C-7549-B199-395C714C929F}"/>
                    </a:ext>
                  </a:extLst>
                </p:cNvPr>
                <p:cNvSpPr/>
                <p:nvPr/>
              </p:nvSpPr>
              <p:spPr>
                <a:xfrm>
                  <a:off x="1818563" y="2411975"/>
                  <a:ext cx="2041049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31656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6" name="手杖形箭头 45">
                  <a:extLst>
                    <a:ext uri="{FF2B5EF4-FFF2-40B4-BE49-F238E27FC236}">
                      <a16:creationId xmlns:a16="http://schemas.microsoft.com/office/drawing/2014/main" id="{9BE1CDCF-296C-FD4D-AF9B-C47AF1A27CDC}"/>
                    </a:ext>
                  </a:extLst>
                </p:cNvPr>
                <p:cNvSpPr/>
                <p:nvPr/>
              </p:nvSpPr>
              <p:spPr>
                <a:xfrm rot="10800000">
                  <a:off x="1787286" y="3463295"/>
                  <a:ext cx="2041048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21985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8234598-6247-D443-8D66-296004E15E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8401" y="3756690"/>
                      <a:ext cx="283828" cy="4251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文本框 46">
                      <a:extLst>
                        <a:ext uri="{FF2B5EF4-FFF2-40B4-BE49-F238E27FC236}">
                          <a16:creationId xmlns:a16="http://schemas.microsoft.com/office/drawing/2014/main" id="{88234598-6247-D443-8D66-296004E15E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8401" y="3756690"/>
                      <a:ext cx="283828" cy="425171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文本框 47">
                      <a:extLst>
                        <a:ext uri="{FF2B5EF4-FFF2-40B4-BE49-F238E27FC236}">
                          <a16:creationId xmlns:a16="http://schemas.microsoft.com/office/drawing/2014/main" id="{6B3DA42B-B1BE-864B-B70A-E892D5C3EB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9713" y="2003684"/>
                      <a:ext cx="558160" cy="4251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文本框 47">
                      <a:extLst>
                        <a:ext uri="{FF2B5EF4-FFF2-40B4-BE49-F238E27FC236}">
                          <a16:creationId xmlns:a16="http://schemas.microsoft.com/office/drawing/2014/main" id="{6B3DA42B-B1BE-864B-B70A-E892D5C3EB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9713" y="2003684"/>
                      <a:ext cx="558160" cy="425171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18B84E46-C779-0D4E-8B79-61C95B8D11D6}"/>
                    </a:ext>
                  </a:extLst>
                </p:cNvPr>
                <p:cNvSpPr txBox="1"/>
                <p:nvPr/>
              </p:nvSpPr>
              <p:spPr>
                <a:xfrm rot="19834304">
                  <a:off x="1845618" y="2771290"/>
                  <a:ext cx="1654494" cy="662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 defTabSz="457200">
                    <a:lnSpc>
                      <a:spcPts val="3000"/>
                    </a:lnSpc>
                    <a:defRPr/>
                  </a:pPr>
                  <a:r>
                    <a:rPr kumimoji="1" lang="en-US" altLang="zh-CN" sz="1400" kern="0" dirty="0">
                      <a:solidFill>
                        <a:prstClr val="black"/>
                      </a:solidFill>
                      <a:latin typeface="Candara" panose="020E0502030303020204" pitchFamily="34" charset="0"/>
                      <a:ea typeface="Cambria Math" panose="02040503050406030204" pitchFamily="18" charset="0"/>
                    </a:rPr>
                    <a:t>Interaction</a:t>
                  </a: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D56FB10-A4CE-AA4B-A871-3B61478A46E2}"/>
                </a:ext>
              </a:extLst>
            </p:cNvPr>
            <p:cNvGrpSpPr/>
            <p:nvPr/>
          </p:nvGrpSpPr>
          <p:grpSpPr>
            <a:xfrm>
              <a:off x="9594183" y="2752606"/>
              <a:ext cx="2112978" cy="1995954"/>
              <a:chOff x="1496118" y="1974179"/>
              <a:chExt cx="2340786" cy="2211142"/>
            </a:xfrm>
          </p:grpSpPr>
          <p:sp>
            <p:nvSpPr>
              <p:cNvPr id="31" name="圆角矩形 30">
                <a:extLst>
                  <a:ext uri="{FF2B5EF4-FFF2-40B4-BE49-F238E27FC236}">
                    <a16:creationId xmlns:a16="http://schemas.microsoft.com/office/drawing/2014/main" id="{3A529A65-1DA4-CF45-BE17-BE127F1A1CDE}"/>
                  </a:ext>
                </a:extLst>
              </p:cNvPr>
              <p:cNvSpPr/>
              <p:nvPr/>
            </p:nvSpPr>
            <p:spPr>
              <a:xfrm>
                <a:off x="1496118" y="2064020"/>
                <a:ext cx="2340786" cy="2121301"/>
              </a:xfrm>
              <a:prstGeom prst="roundRect">
                <a:avLst/>
              </a:prstGeom>
              <a:noFill/>
              <a:ln w="317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kumimoji="1" lang="zh-CN" altLang="en-US" sz="1800" kern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B748F875-824C-744A-8D98-FDEE80B56E1E}"/>
                      </a:ext>
                    </a:extLst>
                  </p:cNvPr>
                  <p:cNvSpPr txBox="1"/>
                  <p:nvPr/>
                </p:nvSpPr>
                <p:spPr>
                  <a:xfrm>
                    <a:off x="3062507" y="3271728"/>
                    <a:ext cx="513177" cy="4581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32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32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4000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B748F875-824C-744A-8D98-FDEE80B56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2507" y="3271728"/>
                    <a:ext cx="513177" cy="458119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21053" r="-15789" b="-424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手杖形箭头 32">
                <a:extLst>
                  <a:ext uri="{FF2B5EF4-FFF2-40B4-BE49-F238E27FC236}">
                    <a16:creationId xmlns:a16="http://schemas.microsoft.com/office/drawing/2014/main" id="{9E6B0E4A-6D17-1141-87E0-2CBBEC3F7D64}"/>
                  </a:ext>
                </a:extLst>
              </p:cNvPr>
              <p:cNvSpPr/>
              <p:nvPr/>
            </p:nvSpPr>
            <p:spPr>
              <a:xfrm>
                <a:off x="1818564" y="2411975"/>
                <a:ext cx="1844783" cy="383313"/>
              </a:xfrm>
              <a:prstGeom prst="uturnArrow">
                <a:avLst>
                  <a:gd name="adj1" fmla="val 10181"/>
                  <a:gd name="adj2" fmla="val 22128"/>
                  <a:gd name="adj3" fmla="val 26436"/>
                  <a:gd name="adj4" fmla="val 31656"/>
                  <a:gd name="adj5" fmla="val 10000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kumimoji="1" lang="zh-CN" altLang="en-US" sz="1800" kern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4" name="手杖形箭头 33">
                <a:extLst>
                  <a:ext uri="{FF2B5EF4-FFF2-40B4-BE49-F238E27FC236}">
                    <a16:creationId xmlns:a16="http://schemas.microsoft.com/office/drawing/2014/main" id="{3206C990-A14D-2649-8D0A-D1B1D872230C}"/>
                  </a:ext>
                </a:extLst>
              </p:cNvPr>
              <p:cNvSpPr/>
              <p:nvPr/>
            </p:nvSpPr>
            <p:spPr>
              <a:xfrm rot="10800000">
                <a:off x="1787286" y="3463294"/>
                <a:ext cx="1844782" cy="383313"/>
              </a:xfrm>
              <a:prstGeom prst="uturnArrow">
                <a:avLst>
                  <a:gd name="adj1" fmla="val 10181"/>
                  <a:gd name="adj2" fmla="val 22128"/>
                  <a:gd name="adj3" fmla="val 26436"/>
                  <a:gd name="adj4" fmla="val 21985"/>
                  <a:gd name="adj5" fmla="val 10000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kumimoji="1" lang="zh-CN" altLang="en-US" sz="1800" kern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1AD66E8F-56CE-0B4D-930F-3AA928D21A51}"/>
                      </a:ext>
                    </a:extLst>
                  </p:cNvPr>
                  <p:cNvSpPr txBox="1"/>
                  <p:nvPr/>
                </p:nvSpPr>
                <p:spPr>
                  <a:xfrm>
                    <a:off x="2588366" y="3741712"/>
                    <a:ext cx="270635" cy="400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kumimoji="1" lang="zh-CN" altLang="en-US" sz="2800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1AD66E8F-56CE-0B4D-930F-3AA928D21A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8366" y="3741712"/>
                    <a:ext cx="270635" cy="40085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25000" r="-25000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F18F0E82-2756-5549-8023-A990BDD65C56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675" y="1974179"/>
                    <a:ext cx="527672" cy="400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kumimoji="1" lang="zh-CN" altLang="en-US" sz="2800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36" name="文本框 35">
                    <a:extLst>
                      <a:ext uri="{FF2B5EF4-FFF2-40B4-BE49-F238E27FC236}">
                        <a16:creationId xmlns:a16="http://schemas.microsoft.com/office/drawing/2014/main" id="{F18F0E82-2756-5549-8023-A990BDD65C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675" y="1974179"/>
                    <a:ext cx="527672" cy="40085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15385" r="-17949" b="-1724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C589991-E58E-A341-A4F3-E924E52B6E4E}"/>
                  </a:ext>
                </a:extLst>
              </p:cNvPr>
              <p:cNvSpPr txBox="1"/>
              <p:nvPr/>
            </p:nvSpPr>
            <p:spPr>
              <a:xfrm rot="18977083">
                <a:off x="1931480" y="2938132"/>
                <a:ext cx="1336181" cy="344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457200">
                  <a:lnSpc>
                    <a:spcPts val="3000"/>
                  </a:lnSpc>
                  <a:defRPr/>
                </a:pPr>
                <a:r>
                  <a:rPr kumimoji="1" lang="en-US" altLang="zh-CN" sz="2400" kern="0" dirty="0">
                    <a:solidFill>
                      <a:prstClr val="black"/>
                    </a:solidFill>
                    <a:latin typeface="Candara" panose="020E0502030303020204" pitchFamily="34" charset="0"/>
                    <a:ea typeface="Cambria Math" panose="02040503050406030204" pitchFamily="18" charset="0"/>
                  </a:rPr>
                  <a:t>Interaction</a:t>
                </a:r>
              </a:p>
            </p:txBody>
          </p:sp>
        </p:grpSp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B3DC6804-F7C6-3842-8693-6C350B603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193371" y="2404025"/>
              <a:ext cx="647398" cy="647398"/>
            </a:xfrm>
            <a:prstGeom prst="rect">
              <a:avLst/>
            </a:prstGeom>
          </p:spPr>
        </p:pic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938887BE-ECA8-1646-AA16-5624675A9D79}"/>
                </a:ext>
              </a:extLst>
            </p:cNvPr>
            <p:cNvSpPr/>
            <p:nvPr/>
          </p:nvSpPr>
          <p:spPr>
            <a:xfrm>
              <a:off x="7674323" y="2711757"/>
              <a:ext cx="1770335" cy="2466271"/>
            </a:xfrm>
            <a:prstGeom prst="roundRect">
              <a:avLst>
                <a:gd name="adj" fmla="val 0"/>
              </a:avLst>
            </a:prstGeom>
            <a:noFill/>
            <a:ln w="69850" cap="flat" cmpd="sng" algn="ctr">
              <a:solidFill>
                <a:srgbClr val="ED7D3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kumimoji="1" lang="zh-CN" altLang="en-US" sz="1800" kern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470F4D6B-DF09-FF45-92A4-8FCC535B8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657927" y="3557568"/>
              <a:ext cx="688942" cy="616633"/>
            </a:xfrm>
            <a:prstGeom prst="rect">
              <a:avLst/>
            </a:prstGeom>
          </p:spPr>
        </p:pic>
        <p:sp>
          <p:nvSpPr>
            <p:cNvPr id="24" name="手杖形箭头 23">
              <a:extLst>
                <a:ext uri="{FF2B5EF4-FFF2-40B4-BE49-F238E27FC236}">
                  <a16:creationId xmlns:a16="http://schemas.microsoft.com/office/drawing/2014/main" id="{2041D634-3FD0-8345-ACEC-33890652B24F}"/>
                </a:ext>
              </a:extLst>
            </p:cNvPr>
            <p:cNvSpPr/>
            <p:nvPr/>
          </p:nvSpPr>
          <p:spPr>
            <a:xfrm rot="10800000">
              <a:off x="5912215" y="4806351"/>
              <a:ext cx="5228794" cy="506009"/>
            </a:xfrm>
            <a:prstGeom prst="uturnArrow">
              <a:avLst>
                <a:gd name="adj1" fmla="val 7819"/>
                <a:gd name="adj2" fmla="val 12934"/>
                <a:gd name="adj3" fmla="val 23519"/>
                <a:gd name="adj4" fmla="val 31656"/>
                <a:gd name="adj5" fmla="val 68852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kumimoji="1" lang="zh-CN" altLang="en-US" sz="1800" kern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25" name="肘形连接符 24">
              <a:extLst>
                <a:ext uri="{FF2B5EF4-FFF2-40B4-BE49-F238E27FC236}">
                  <a16:creationId xmlns:a16="http://schemas.microsoft.com/office/drawing/2014/main" id="{CC67845B-A19E-D449-A166-E1D5B9E00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3866" y="3018537"/>
              <a:ext cx="1870479" cy="442636"/>
            </a:xfrm>
            <a:prstGeom prst="bentConnector3">
              <a:avLst>
                <a:gd name="adj1" fmla="val 293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chemeClr val="tx1">
                  <a:lumMod val="75000"/>
                  <a:lumOff val="25000"/>
                  <a:alpha val="97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0553FEE-2D75-FB41-B724-0A1756FED018}"/>
                </a:ext>
              </a:extLst>
            </p:cNvPr>
            <p:cNvSpPr txBox="1"/>
            <p:nvPr/>
          </p:nvSpPr>
          <p:spPr>
            <a:xfrm>
              <a:off x="6117311" y="3151898"/>
              <a:ext cx="1581950" cy="516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457200">
                <a:lnSpc>
                  <a:spcPts val="2000"/>
                </a:lnSpc>
              </a:pPr>
              <a:r>
                <a:rPr kumimoji="1" lang="en-US" altLang="zh-CN" sz="2000" b="1" dirty="0">
                  <a:solidFill>
                    <a:srgbClr val="ED7D31"/>
                  </a:solidFill>
                  <a:latin typeface="Candara" panose="020E0502030303020204" pitchFamily="34" charset="0"/>
                  <a:ea typeface="Cambria Math" panose="02040503050406030204" pitchFamily="18" charset="0"/>
                </a:rPr>
                <a:t>Historical</a:t>
              </a:r>
              <a:r>
                <a:rPr kumimoji="1" lang="zh-CN" altLang="en-US" sz="2000" b="1" dirty="0">
                  <a:solidFill>
                    <a:srgbClr val="ED7D31"/>
                  </a:solidFill>
                  <a:latin typeface="Candara" panose="020E0502030303020204" pitchFamily="34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2000" b="1" dirty="0">
                  <a:solidFill>
                    <a:srgbClr val="ED7D31"/>
                  </a:solidFill>
                  <a:latin typeface="Candara" panose="020E0502030303020204" pitchFamily="34" charset="0"/>
                  <a:ea typeface="Cambria Math" panose="02040503050406030204" pitchFamily="18" charset="0"/>
                </a:rPr>
                <a:t>interactions</a:t>
              </a:r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DD26DDA3-0B41-7C40-9EC1-ACF4FFCAE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001916" y="2276872"/>
              <a:ext cx="592267" cy="592267"/>
            </a:xfrm>
            <a:prstGeom prst="rect">
              <a:avLst/>
            </a:prstGeom>
          </p:spPr>
        </p:pic>
        <p:pic>
          <p:nvPicPr>
            <p:cNvPr id="28" name="Google Shape;461;p19">
              <a:extLst>
                <a:ext uri="{FF2B5EF4-FFF2-40B4-BE49-F238E27FC236}">
                  <a16:creationId xmlns:a16="http://schemas.microsoft.com/office/drawing/2014/main" id="{D8EDE260-83CB-DD4D-95E3-0198F86E6B26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899952" y="3535524"/>
              <a:ext cx="908159" cy="510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463;p19">
              <a:extLst>
                <a:ext uri="{FF2B5EF4-FFF2-40B4-BE49-F238E27FC236}">
                  <a16:creationId xmlns:a16="http://schemas.microsoft.com/office/drawing/2014/main" id="{512B88C5-0A04-DF4C-8364-4F0E9A627360}"/>
                </a:ext>
              </a:extLst>
            </p:cNvPr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9651257" y="3531156"/>
              <a:ext cx="515394" cy="515394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7A3CB5B-0F41-3B4D-A840-3EAD5FA8EAB2}"/>
                    </a:ext>
                  </a:extLst>
                </p:cNvPr>
                <p:cNvSpPr txBox="1"/>
                <p:nvPr/>
              </p:nvSpPr>
              <p:spPr>
                <a:xfrm>
                  <a:off x="7826675" y="4377481"/>
                  <a:ext cx="1516271" cy="7482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Plan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: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the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RL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policy</a:t>
                  </a:r>
                  <a:endParaRPr kumimoji="1" lang="zh-CN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7A3CB5B-0F41-3B4D-A840-3EAD5FA8E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6675" y="4377481"/>
                  <a:ext cx="1516271" cy="748218"/>
                </a:xfrm>
                <a:prstGeom prst="rect">
                  <a:avLst/>
                </a:prstGeom>
                <a:blipFill>
                  <a:blip r:embed="rId33"/>
                  <a:stretch>
                    <a:fillRect l="-3333" r="-4167" b="-135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2C600185-7A99-2A41-8396-E8259D59E67E}"/>
              </a:ext>
            </a:extLst>
          </p:cNvPr>
          <p:cNvSpPr/>
          <p:nvPr/>
        </p:nvSpPr>
        <p:spPr>
          <a:xfrm>
            <a:off x="393786" y="5552905"/>
            <a:ext cx="51455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ounterfactual</a:t>
            </a:r>
            <a:r>
              <a:rPr kumimoji="1"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IRS</a:t>
            </a:r>
            <a:r>
              <a:rPr kumimoji="1"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(CIRS)</a:t>
            </a:r>
          </a:p>
          <a:p>
            <a:pPr algn="ctr"/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based</a:t>
            </a:r>
            <a:r>
              <a:rPr kumimoji="1"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on</a:t>
            </a:r>
            <a:r>
              <a:rPr kumimoji="1"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offline</a:t>
            </a:r>
            <a:r>
              <a:rPr kumimoji="1"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RL</a:t>
            </a:r>
            <a:r>
              <a:rPr kumimoji="1"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learning</a:t>
            </a:r>
            <a:endParaRPr kumimoji="1"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41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102981" y="29858"/>
            <a:ext cx="10673539" cy="5195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b="1" dirty="0">
                <a:solidFill>
                  <a:schemeClr val="tx1"/>
                </a:solidFill>
                <a:latin typeface="+mj-ea"/>
                <a:cs typeface="+mn-ea"/>
                <a:sym typeface="+mn-lt"/>
              </a:rPr>
              <a:t>Outline</a:t>
            </a:r>
            <a:endParaRPr lang="zh-CN" altLang="en-US" b="1" dirty="0">
              <a:solidFill>
                <a:schemeClr val="tx1"/>
              </a:solidFill>
              <a:latin typeface="+mj-ea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029035-49F7-2D4C-B27B-22F15F38483E}"/>
              </a:ext>
            </a:extLst>
          </p:cNvPr>
          <p:cNvSpPr txBox="1"/>
          <p:nvPr/>
        </p:nvSpPr>
        <p:spPr>
          <a:xfrm>
            <a:off x="1271464" y="1052736"/>
            <a:ext cx="10801200" cy="5323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rgbClr val="C00000"/>
                </a:solidFill>
                <a:latin typeface="Helvetica" pitchFamily="2" charset="0"/>
              </a:rPr>
              <a:t>Background</a:t>
            </a:r>
            <a:r>
              <a:rPr kumimoji="1" lang="zh-CN" altLang="en-US" sz="32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Helvetica" pitchFamily="2" charset="0"/>
              </a:rPr>
              <a:t>and</a:t>
            </a:r>
            <a:r>
              <a:rPr kumimoji="1" lang="zh-CN" altLang="en-US" sz="32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rgbClr val="C00000"/>
                </a:solidFill>
                <a:latin typeface="Helvetica" pitchFamily="2" charset="0"/>
              </a:rPr>
              <a:t>Motivation.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Filter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Bubbles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in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Recommendation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Why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Do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we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Choose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the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Interactive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Recommendation?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Empirical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Study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of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User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Satisfaction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in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Filter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Bubbles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Motivation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of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the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idea</a:t>
            </a:r>
            <a:endParaRPr kumimoji="1" lang="en-US" altLang="zh-CN" sz="3200" dirty="0">
              <a:latin typeface="Helvetica" pitchFamily="2" charset="0"/>
            </a:endParaRP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Related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Works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Existing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Problems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Proposed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Method: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CIRS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04766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3.2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Framework of CIRS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BF833E5A-F09B-1F49-AB50-66C603A9856B}"/>
                  </a:ext>
                </a:extLst>
              </p:cNvPr>
              <p:cNvSpPr txBox="1"/>
              <p:nvPr/>
            </p:nvSpPr>
            <p:spPr>
              <a:xfrm>
                <a:off x="6936753" y="1496664"/>
                <a:ext cx="5761900" cy="4980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:r>
                  <a:rPr lang="en-US" altLang="zh-CN" sz="2800" dirty="0">
                    <a:latin typeface="Helvetica" pitchFamily="2" charset="0"/>
                  </a:rPr>
                  <a:t>Causal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User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Model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CN" sz="2800" dirty="0">
                  <a:latin typeface="Helvetica" pitchFamily="2" charset="0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Helvetica" pitchFamily="2" charset="0"/>
                  </a:rPr>
                  <a:t>Preference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estimation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Helvetica" pitchFamily="2" charset="0"/>
                  </a:rPr>
                  <a:t>Causal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intervention</a:t>
                </a:r>
                <a:endParaRPr lang="en-US" altLang="zh-CN" sz="2800" dirty="0">
                  <a:latin typeface="Helvetica" pitchFamily="2" charset="0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:r>
                  <a:rPr lang="en-US" altLang="zh-CN" sz="2800" dirty="0">
                    <a:latin typeface="Helvetica" pitchFamily="2" charset="0"/>
                  </a:rPr>
                  <a:t>RL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Policy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sz="2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kumimoji="1" lang="en-US" altLang="zh-CN" sz="2800" kern="0" dirty="0">
                  <a:solidFill>
                    <a:prstClr val="black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Interactive</a:t>
                </a:r>
                <a:r>
                  <a:rPr kumimoji="1" lang="zh-CN" altLang="en-US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strategy</a:t>
                </a:r>
                <a:endParaRPr kumimoji="1" lang="en-US" altLang="zh-CN" sz="2800" kern="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:r>
                  <a:rPr lang="en-US" altLang="zh-CN" sz="2800" dirty="0">
                    <a:latin typeface="Helvetica" pitchFamily="2" charset="0"/>
                  </a:rPr>
                  <a:t>State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Tracker</a:t>
                </a:r>
              </a:p>
              <a:p>
                <a:pPr marL="800100" lvl="1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Helvetica" pitchFamily="2" charset="0"/>
                  </a:rPr>
                  <a:t>Recording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interaction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context</a:t>
                </a:r>
                <a:endParaRPr lang="zh-CN" altLang="en-US" sz="2400" dirty="0">
                  <a:latin typeface="Helvetica" pitchFamily="2" charset="0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:endParaRPr lang="en-US" altLang="zh-CN" sz="2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BF833E5A-F09B-1F49-AB50-66C603A98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753" y="1496664"/>
                <a:ext cx="5761900" cy="4980402"/>
              </a:xfrm>
              <a:prstGeom prst="rect">
                <a:avLst/>
              </a:prstGeom>
              <a:blipFill>
                <a:blip r:embed="rId3"/>
                <a:stretch>
                  <a:fillRect l="-1982" t="-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文本框 204">
            <a:extLst>
              <a:ext uri="{FF2B5EF4-FFF2-40B4-BE49-F238E27FC236}">
                <a16:creationId xmlns:a16="http://schemas.microsoft.com/office/drawing/2014/main" id="{2394B0A4-C2BB-BB4A-A2F9-389F044235F4}"/>
              </a:ext>
            </a:extLst>
          </p:cNvPr>
          <p:cNvSpPr txBox="1"/>
          <p:nvPr/>
        </p:nvSpPr>
        <p:spPr>
          <a:xfrm>
            <a:off x="6528048" y="908720"/>
            <a:ext cx="4642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Three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modules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in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CIRS</a:t>
            </a:r>
            <a:endParaRPr lang="zh-CN" altLang="en-US" sz="28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7E60A4-88FF-CE40-A2FD-4EE1D3C6B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08720"/>
            <a:ext cx="5964958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3.2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Framework of CIRS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2394B0A4-C2BB-BB4A-A2F9-389F044235F4}"/>
              </a:ext>
            </a:extLst>
          </p:cNvPr>
          <p:cNvSpPr txBox="1"/>
          <p:nvPr/>
        </p:nvSpPr>
        <p:spPr>
          <a:xfrm>
            <a:off x="6309627" y="1464071"/>
            <a:ext cx="5964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Transformer-based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State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Tracker</a:t>
            </a:r>
            <a:endParaRPr lang="zh-CN" altLang="en-US" sz="28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7E60A4-88FF-CE40-A2FD-4EE1D3C6B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08720"/>
            <a:ext cx="5964958" cy="58326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2A2A61-2369-0744-BABD-EF4784BC8A8E}"/>
              </a:ext>
            </a:extLst>
          </p:cNvPr>
          <p:cNvSpPr/>
          <p:nvPr/>
        </p:nvSpPr>
        <p:spPr>
          <a:xfrm>
            <a:off x="335360" y="908720"/>
            <a:ext cx="5964958" cy="5832648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F2F874-A466-F249-AC58-B59990191214}"/>
                  </a:ext>
                </a:extLst>
              </p:cNvPr>
              <p:cNvSpPr txBox="1"/>
              <p:nvPr/>
            </p:nvSpPr>
            <p:spPr>
              <a:xfrm>
                <a:off x="6581177" y="2132856"/>
                <a:ext cx="5491487" cy="4524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states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are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derive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from: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:r>
                  <a:rPr lang="en-US" altLang="zh-CN" sz="2400" b="1" dirty="0">
                    <a:solidFill>
                      <a:schemeClr val="accent2"/>
                    </a:solidFill>
                    <a:latin typeface="Helvetica" pitchFamily="2" charset="0"/>
                  </a:rPr>
                  <a:t>User</a:t>
                </a:r>
                <a:r>
                  <a:rPr lang="zh-CN" altLang="en-US" sz="2400" b="1" dirty="0">
                    <a:solidFill>
                      <a:schemeClr val="accent2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2"/>
                    </a:solidFill>
                    <a:latin typeface="Helvetica" pitchFamily="2" charset="0"/>
                  </a:rPr>
                  <a:t>representation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altLang="zh-CN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  <m:sup>
                          <m:r>
                            <a:rPr lang="zh-CN" altLang="en-US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CN" altLang="en-US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FFN</m:t>
                      </m:r>
                      <m:r>
                        <a:rPr lang="en-US" altLang="zh-C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en-US" altLang="zh-CN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r>
                        <a:rPr lang="en-US" altLang="zh-C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Helvetica" pitchFamily="2" charset="0"/>
                </a:endParaRPr>
              </a:p>
              <a:p>
                <a:pPr marL="342900" indent="-3429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:r>
                  <a:rPr lang="en-US" altLang="zh-CN" sz="2400" b="1" dirty="0">
                    <a:solidFill>
                      <a:schemeClr val="accent2"/>
                    </a:solidFill>
                    <a:latin typeface="Helvetica" pitchFamily="2" charset="0"/>
                  </a:rPr>
                  <a:t>Action</a:t>
                </a:r>
                <a:r>
                  <a:rPr lang="zh-CN" altLang="en-US" sz="2400" b="1" dirty="0">
                    <a:solidFill>
                      <a:schemeClr val="accent2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2"/>
                    </a:solidFill>
                    <a:latin typeface="Helvetica" pitchFamily="2" charset="0"/>
                  </a:rPr>
                  <a:t>representation</a:t>
                </a:r>
                <a:r>
                  <a:rPr lang="en-US" altLang="zh-CN" sz="2400" dirty="0">
                    <a:latin typeface="Helvetica" pitchFamily="2" charset="0"/>
                  </a:rPr>
                  <a:t> obtained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from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a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gate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mechanism:</a:t>
                </a: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zh-CN" altLang="en-US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zh-CN" altLang="en-US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zh-CN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en-US" altLang="zh-CN" sz="2200" dirty="0"/>
                  <a:t>w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here</a:t>
                </a:r>
                <a:r>
                  <a:rPr lang="zh-CN" altLang="en-US" sz="2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zh-CN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CN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zh-CN" alt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zh-CN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𝐶𝑜𝑛𝑐𝑎𝑡</m:t>
                        </m:r>
                        <m:d>
                          <m:dPr>
                            <m:ctrlPr>
                              <a:rPr lang="zh-CN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en-US" sz="2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zh-CN" alt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F2F874-A466-F249-AC58-B5999019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77" y="2132856"/>
                <a:ext cx="5491487" cy="4524572"/>
              </a:xfrm>
              <a:prstGeom prst="rect">
                <a:avLst/>
              </a:prstGeom>
              <a:blipFill>
                <a:blip r:embed="rId5"/>
                <a:stretch>
                  <a:fillRect l="-1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5E2DBD9-6C92-994A-A486-B630B1E83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t="51532" r="2285" b="6491"/>
          <a:stretch/>
        </p:blipFill>
        <p:spPr>
          <a:xfrm>
            <a:off x="407368" y="3933056"/>
            <a:ext cx="5760640" cy="2448272"/>
          </a:xfrm>
          <a:prstGeom prst="rect">
            <a:avLst/>
          </a:prstGeom>
          <a:ln>
            <a:solidFill>
              <a:schemeClr val="bg1">
                <a:alpha val="48000"/>
              </a:schemeClr>
            </a:solidFill>
          </a:ln>
          <a:effectLst>
            <a:outerShdw blurRad="224075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82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3.2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Framework of CIRS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BF833E5A-F09B-1F49-AB50-66C603A9856B}"/>
                  </a:ext>
                </a:extLst>
              </p:cNvPr>
              <p:cNvSpPr txBox="1"/>
              <p:nvPr/>
            </p:nvSpPr>
            <p:spPr>
              <a:xfrm>
                <a:off x="6372326" y="1603561"/>
                <a:ext cx="5484314" cy="952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chemeClr val="accent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PPO</a:t>
                </a:r>
                <a:r>
                  <a:rPr kumimoji="1" lang="zh-CN" altLang="en-US" sz="2400" b="1" kern="0" dirty="0">
                    <a:solidFill>
                      <a:schemeClr val="accent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chemeClr val="accent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algorithm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,</a:t>
                </a:r>
                <a:r>
                  <a:rPr kumimoji="1" lang="zh-CN" altLang="en-US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an</a:t>
                </a:r>
                <a:r>
                  <a:rPr kumimoji="1" lang="zh-CN" altLang="en-US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on-policy</a:t>
                </a:r>
                <a:r>
                  <a:rPr kumimoji="1" lang="zh-CN" altLang="en-US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policy</a:t>
                </a:r>
                <a:r>
                  <a:rPr kumimoji="1" lang="zh-CN" altLang="en-US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gradient</a:t>
                </a:r>
                <a:r>
                  <a:rPr kumimoji="1" lang="zh-CN" altLang="en-US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method</a:t>
                </a:r>
                <a:r>
                  <a:rPr kumimoji="1" lang="zh-CN" altLang="en-US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in</a:t>
                </a:r>
                <a:r>
                  <a:rPr kumimoji="1" lang="zh-CN" altLang="en-US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RL.</a:t>
                </a:r>
              </a:p>
            </p:txBody>
          </p:sp>
        </mc:Choice>
        <mc:Fallback xmlns=""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BF833E5A-F09B-1F49-AB50-66C603A98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326" y="1603561"/>
                <a:ext cx="5484314" cy="952825"/>
              </a:xfrm>
              <a:prstGeom prst="rect">
                <a:avLst/>
              </a:prstGeom>
              <a:blipFill>
                <a:blip r:embed="rId3"/>
                <a:stretch>
                  <a:fillRect l="-1386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文本框 204">
            <a:extLst>
              <a:ext uri="{FF2B5EF4-FFF2-40B4-BE49-F238E27FC236}">
                <a16:creationId xmlns:a16="http://schemas.microsoft.com/office/drawing/2014/main" id="{2394B0A4-C2BB-BB4A-A2F9-389F044235F4}"/>
              </a:ext>
            </a:extLst>
          </p:cNvPr>
          <p:cNvSpPr txBox="1"/>
          <p:nvPr/>
        </p:nvSpPr>
        <p:spPr>
          <a:xfrm>
            <a:off x="6528048" y="404664"/>
            <a:ext cx="46420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RL-based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Interactive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Recommendation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Policy</a:t>
            </a:r>
            <a:endParaRPr lang="zh-CN" altLang="en-US" sz="28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7E60A4-88FF-CE40-A2FD-4EE1D3C6B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08720"/>
            <a:ext cx="5964958" cy="58326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2A2A61-2369-0744-BABD-EF4784BC8A8E}"/>
              </a:ext>
            </a:extLst>
          </p:cNvPr>
          <p:cNvSpPr/>
          <p:nvPr/>
        </p:nvSpPr>
        <p:spPr>
          <a:xfrm>
            <a:off x="263352" y="908720"/>
            <a:ext cx="6036966" cy="5832648"/>
          </a:xfrm>
          <a:prstGeom prst="rect">
            <a:avLst/>
          </a:prstGeom>
          <a:blipFill dpi="0" rotWithShape="1">
            <a:blip r:embed="rId5">
              <a:alphaModFix amt="5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203A2D-F9D6-3C40-BD53-FFEC78DFC7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87" t="12027" r="23947" b="57108"/>
          <a:stretch/>
        </p:blipFill>
        <p:spPr>
          <a:xfrm>
            <a:off x="3215680" y="1628800"/>
            <a:ext cx="1656184" cy="1800200"/>
          </a:xfrm>
          <a:prstGeom prst="rect">
            <a:avLst/>
          </a:prstGeom>
          <a:ln>
            <a:solidFill>
              <a:schemeClr val="bg1">
                <a:alpha val="48000"/>
              </a:schemeClr>
            </a:solidFill>
          </a:ln>
          <a:effectLst>
            <a:outerShdw blurRad="76200" dist="190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7660378-AA5F-A04A-9604-21AB8D294CB1}"/>
              </a:ext>
            </a:extLst>
          </p:cNvPr>
          <p:cNvSpPr txBox="1"/>
          <p:nvPr/>
        </p:nvSpPr>
        <p:spPr>
          <a:xfrm>
            <a:off x="6587444" y="6273225"/>
            <a:ext cx="5341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i="1" dirty="0">
                <a:solidFill>
                  <a:srgbClr val="000000"/>
                </a:solidFill>
                <a:effectLst/>
              </a:rPr>
              <a:t>Schulman</a:t>
            </a:r>
            <a:r>
              <a:rPr lang="zh-CN" altLang="en-US" sz="1600" i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600" i="1" dirty="0">
                <a:solidFill>
                  <a:srgbClr val="000000"/>
                </a:solidFill>
                <a:effectLst/>
              </a:rPr>
              <a:t>et</a:t>
            </a:r>
            <a:r>
              <a:rPr lang="zh-CN" altLang="en-US" sz="1600" i="1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CN" sz="1600" i="1" dirty="0">
                <a:solidFill>
                  <a:srgbClr val="000000"/>
                </a:solidFill>
                <a:effectLst/>
              </a:rPr>
              <a:t>al.</a:t>
            </a:r>
            <a:r>
              <a:rPr lang="zh-CN" altLang="en-US" sz="1600" i="1" dirty="0">
                <a:solidFill>
                  <a:srgbClr val="000000"/>
                </a:solidFill>
                <a:effectLst/>
              </a:rPr>
              <a:t> </a:t>
            </a:r>
            <a:r>
              <a:rPr lang="en" altLang="zh-CN" sz="1600" i="1" dirty="0"/>
              <a:t>Proximal Policy Optimization Algorithms.</a:t>
            </a:r>
            <a:r>
              <a:rPr lang="zh-CN" altLang="en-US" sz="1600" i="1" dirty="0"/>
              <a:t> </a:t>
            </a:r>
            <a:r>
              <a:rPr lang="en" altLang="zh-CN" sz="1600" i="1" dirty="0"/>
              <a:t>arXiv:1707.06347 (2017)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79BE72E-B98F-374C-ACFA-828552A9CF78}"/>
                  </a:ext>
                </a:extLst>
              </p:cNvPr>
              <p:cNvSpPr txBox="1"/>
              <p:nvPr/>
            </p:nvSpPr>
            <p:spPr>
              <a:xfrm>
                <a:off x="6312024" y="2673193"/>
                <a:ext cx="6165272" cy="3199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200"/>
                  </a:spcAft>
                  <a:buFont typeface="Wingdings" pitchFamily="2" charset="2"/>
                  <a:buChar char="p"/>
                </a:pPr>
                <a:r>
                  <a:rPr kumimoji="1" lang="en-US" altLang="zh-CN" sz="24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Maximize</a:t>
                </a:r>
                <a:r>
                  <a:rPr kumimoji="1" lang="zh-CN" altLang="en-US" sz="24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4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objective</a:t>
                </a:r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</a:p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𝑜𝑙𝑑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den>
                                </m:f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𝑐𝑙𝑖𝑝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𝑜𝑙𝑑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CN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,1+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CN" altLang="zh-CN" sz="2400" dirty="0">
                    <a:effectLst/>
                  </a:rPr>
                  <a:t> </a:t>
                </a:r>
                <a:endParaRPr lang="en-US" altLang="zh-CN" sz="2400" dirty="0">
                  <a:effectLst/>
                </a:endParaRPr>
              </a:p>
              <a:p>
                <a:pPr lvl="1">
                  <a:lnSpc>
                    <a:spcPct val="12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effectLst/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" altLang="zh-CN" sz="2200" dirty="0"/>
                  <a:t>the policy </a:t>
                </a:r>
                <a:r>
                  <a:rPr lang="en-US" altLang="zh-CN" sz="2200" dirty="0"/>
                  <a:t>generating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the</a:t>
                </a:r>
                <a:r>
                  <a:rPr lang="zh-CN" altLang="en-US" sz="2200" dirty="0"/>
                  <a:t> </a:t>
                </a:r>
                <a:r>
                  <a:rPr lang="en-US" altLang="zh-CN" sz="2200" dirty="0"/>
                  <a:t>data</a:t>
                </a:r>
              </a:p>
              <a:p>
                <a:pPr lvl="1">
                  <a:lnSpc>
                    <a:spcPct val="12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zh-CN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400" kern="0" dirty="0">
                    <a:solidFill>
                      <a:prstClr val="black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2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updating</a:t>
                </a:r>
                <a:r>
                  <a:rPr kumimoji="1" lang="zh-CN" altLang="en-US" sz="22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policy</a:t>
                </a:r>
              </a:p>
              <a:p>
                <a:pPr lvl="1">
                  <a:lnSpc>
                    <a:spcPct val="12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28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8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2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advantage</a:t>
                </a:r>
                <a:r>
                  <a:rPr kumimoji="1" lang="zh-CN" altLang="en-US" sz="22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function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79BE72E-B98F-374C-ACFA-828552A9C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2673193"/>
                <a:ext cx="6165272" cy="3199594"/>
              </a:xfrm>
              <a:prstGeom prst="rect">
                <a:avLst/>
              </a:prstGeom>
              <a:blipFill>
                <a:blip r:embed="rId6"/>
                <a:stretch>
                  <a:fillRect l="-1232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8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3.2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Framework of CIRS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2394B0A4-C2BB-BB4A-A2F9-389F044235F4}"/>
              </a:ext>
            </a:extLst>
          </p:cNvPr>
          <p:cNvSpPr txBox="1"/>
          <p:nvPr/>
        </p:nvSpPr>
        <p:spPr>
          <a:xfrm>
            <a:off x="6582864" y="1021938"/>
            <a:ext cx="4642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Causal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User</a:t>
            </a:r>
            <a:r>
              <a:rPr lang="zh-CN" altLang="en-US" sz="28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chemeClr val="accent4"/>
                </a:solidFill>
                <a:latin typeface="Helvetica" pitchFamily="2" charset="0"/>
              </a:rPr>
              <a:t>Model</a:t>
            </a:r>
            <a:endParaRPr lang="zh-CN" altLang="en-US" sz="28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7E60A4-88FF-CE40-A2FD-4EE1D3C6B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908720"/>
            <a:ext cx="5964958" cy="58326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52A2A61-2369-0744-BABD-EF4784BC8A8E}"/>
              </a:ext>
            </a:extLst>
          </p:cNvPr>
          <p:cNvSpPr/>
          <p:nvPr/>
        </p:nvSpPr>
        <p:spPr>
          <a:xfrm>
            <a:off x="263352" y="908720"/>
            <a:ext cx="6036966" cy="5832648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203A2D-F9D6-3C40-BD53-FFEC78DFC7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t="13262" r="51712" b="57107"/>
          <a:stretch/>
        </p:blipFill>
        <p:spPr>
          <a:xfrm>
            <a:off x="1415480" y="1700808"/>
            <a:ext cx="1800200" cy="1728192"/>
          </a:xfrm>
          <a:prstGeom prst="rect">
            <a:avLst/>
          </a:prstGeom>
          <a:ln>
            <a:solidFill>
              <a:schemeClr val="bg1">
                <a:alpha val="48000"/>
              </a:schemeClr>
            </a:solidFill>
          </a:ln>
          <a:effectLst>
            <a:outerShdw blurRad="76200" dist="190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79BE72E-B98F-374C-ACFA-828552A9CF78}"/>
              </a:ext>
            </a:extLst>
          </p:cNvPr>
          <p:cNvSpPr txBox="1"/>
          <p:nvPr/>
        </p:nvSpPr>
        <p:spPr>
          <a:xfrm>
            <a:off x="6744072" y="1875278"/>
            <a:ext cx="4642059" cy="266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1" lang="en-US" altLang="zh-CN" sz="2200" b="1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Estimate</a:t>
            </a:r>
            <a:r>
              <a:rPr kumimoji="1" lang="zh-CN" altLang="en-US" sz="2200" b="1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b="1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user</a:t>
            </a:r>
            <a:r>
              <a:rPr kumimoji="1" lang="zh-CN" altLang="en-US" sz="2200" b="1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b="1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preference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using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a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naive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recommendation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model,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e.g.,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i="1" kern="0" dirty="0" err="1">
                <a:latin typeface="Helvetica" pitchFamily="2" charset="0"/>
                <a:ea typeface="Cambria Math" panose="02040503050406030204" pitchFamily="18" charset="0"/>
              </a:rPr>
              <a:t>DeepFM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.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1" lang="en-US" altLang="zh-CN" sz="2200" b="1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Disentangle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 the intrinsic user interest from the overexposure effect of items.</a:t>
            </a:r>
          </a:p>
        </p:txBody>
      </p:sp>
    </p:spTree>
    <p:extLst>
      <p:ext uri="{BB962C8B-B14F-4D97-AF65-F5344CB8AC3E}">
        <p14:creationId xmlns:p14="http://schemas.microsoft.com/office/powerpoint/2010/main" val="29764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42">
            <a:extLst>
              <a:ext uri="{FF2B5EF4-FFF2-40B4-BE49-F238E27FC236}">
                <a16:creationId xmlns:a16="http://schemas.microsoft.com/office/drawing/2014/main" id="{27EC1805-95A0-2846-9CD2-4735BC1FC487}"/>
              </a:ext>
            </a:extLst>
          </p:cNvPr>
          <p:cNvSpPr/>
          <p:nvPr/>
        </p:nvSpPr>
        <p:spPr>
          <a:xfrm>
            <a:off x="1631505" y="845613"/>
            <a:ext cx="8701500" cy="3098903"/>
          </a:xfrm>
          <a:prstGeom prst="roundRect">
            <a:avLst>
              <a:gd name="adj" fmla="val 7190"/>
            </a:avLst>
          </a:prstGeom>
          <a:solidFill>
            <a:srgbClr val="FFFED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3.3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Causal Inference-based User Satisfaction Disentanglement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39A4D3F-8B3B-BC46-A599-153097884471}"/>
              </a:ext>
            </a:extLst>
          </p:cNvPr>
          <p:cNvGrpSpPr/>
          <p:nvPr/>
        </p:nvGrpSpPr>
        <p:grpSpPr>
          <a:xfrm>
            <a:off x="1858995" y="985205"/>
            <a:ext cx="8474010" cy="2907752"/>
            <a:chOff x="862795" y="1176627"/>
            <a:chExt cx="9789824" cy="33592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84CEAD7-7476-1B4F-ABCC-63DFD82E0BB8}"/>
                </a:ext>
              </a:extLst>
            </p:cNvPr>
            <p:cNvSpPr/>
            <p:nvPr/>
          </p:nvSpPr>
          <p:spPr>
            <a:xfrm>
              <a:off x="3812671" y="3717031"/>
              <a:ext cx="2571361" cy="817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1950" indent="-361950"/>
              <a:r>
                <a:rPr lang="en-US" altLang="zh-CN" sz="2000" dirty="0">
                  <a:latin typeface="Palatino Linotype" panose="02040502050505030304" pitchFamily="18" charset="0"/>
                </a:rPr>
                <a:t>(b)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Causal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graph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in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our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CIRS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6EEBCF2-4C42-4B4B-9874-7B4F8D898142}"/>
                </a:ext>
              </a:extLst>
            </p:cNvPr>
            <p:cNvSpPr/>
            <p:nvPr/>
          </p:nvSpPr>
          <p:spPr>
            <a:xfrm>
              <a:off x="862795" y="3718080"/>
              <a:ext cx="3400275" cy="817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07988" indent="-407988"/>
              <a:r>
                <a:rPr lang="en-US" altLang="zh-CN" sz="2000" dirty="0">
                  <a:latin typeface="Palatino Linotype" panose="02040502050505030304" pitchFamily="18" charset="0"/>
                </a:rPr>
                <a:t>(a)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Causal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graph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in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traditional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RSs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E45995E7-EB44-C04B-BE27-5EC9C8670AB5}"/>
                    </a:ext>
                  </a:extLst>
                </p:cNvPr>
                <p:cNvSpPr/>
                <p:nvPr/>
              </p:nvSpPr>
              <p:spPr>
                <a:xfrm>
                  <a:off x="3528072" y="1477563"/>
                  <a:ext cx="647456" cy="647456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0" name="椭圆 9">
                  <a:extLst>
                    <a:ext uri="{FF2B5EF4-FFF2-40B4-BE49-F238E27FC236}">
                      <a16:creationId xmlns:a16="http://schemas.microsoft.com/office/drawing/2014/main" id="{E45995E7-EB44-C04B-BE27-5EC9C8670A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72" y="1477563"/>
                  <a:ext cx="647456" cy="64745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68B87ABC-894D-8941-9293-FD34F954F4F9}"/>
                    </a:ext>
                  </a:extLst>
                </p:cNvPr>
                <p:cNvSpPr/>
                <p:nvPr/>
              </p:nvSpPr>
              <p:spPr>
                <a:xfrm>
                  <a:off x="3586436" y="2796475"/>
                  <a:ext cx="647456" cy="647456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68B87ABC-894D-8941-9293-FD34F954F4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6436" y="2796475"/>
                  <a:ext cx="647456" cy="64745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B001E665-FAAC-DC44-BD07-8FE13D018215}"/>
                    </a:ext>
                  </a:extLst>
                </p:cNvPr>
                <p:cNvSpPr/>
                <p:nvPr/>
              </p:nvSpPr>
              <p:spPr>
                <a:xfrm>
                  <a:off x="4702210" y="2253905"/>
                  <a:ext cx="647456" cy="6474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B001E665-FAAC-DC44-BD07-8FE13D0182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210" y="2253905"/>
                  <a:ext cx="647456" cy="64745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80310206-CD6A-8849-9E10-D2279138E4B4}"/>
                </a:ext>
              </a:extLst>
            </p:cNvPr>
            <p:cNvCxnSpPr>
              <a:cxnSpLocks/>
              <a:stCxn id="10" idx="5"/>
              <a:endCxn id="13" idx="1"/>
            </p:cNvCxnSpPr>
            <p:nvPr/>
          </p:nvCxnSpPr>
          <p:spPr>
            <a:xfrm>
              <a:off x="4080710" y="2030202"/>
              <a:ext cx="716318" cy="318521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44FA9BA3-4675-4B45-99D8-F6113EE3D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2449" y="2748165"/>
              <a:ext cx="513153" cy="246287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04B6975D-8246-1B4A-BF3D-3FCFA5FC7745}"/>
                    </a:ext>
                  </a:extLst>
                </p:cNvPr>
                <p:cNvSpPr/>
                <p:nvPr/>
              </p:nvSpPr>
              <p:spPr>
                <a:xfrm>
                  <a:off x="5876363" y="2318814"/>
                  <a:ext cx="647456" cy="647456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04B6975D-8246-1B4A-BF3D-3FCFA5FC77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363" y="2318814"/>
                  <a:ext cx="647456" cy="64745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26975768-0686-6C40-866C-CF6E59CE60EF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5349666" y="2577634"/>
              <a:ext cx="526697" cy="6490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CB970661-AC47-F047-8F5F-CACF77D2C9B8}"/>
                    </a:ext>
                  </a:extLst>
                </p:cNvPr>
                <p:cNvSpPr/>
                <p:nvPr/>
              </p:nvSpPr>
              <p:spPr>
                <a:xfrm>
                  <a:off x="5203453" y="1176627"/>
                  <a:ext cx="647456" cy="6474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CB970661-AC47-F047-8F5F-CACF77D2C9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3453" y="1176627"/>
                  <a:ext cx="647456" cy="64745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8471AB09-10B6-9E48-BA41-1FB944A600A4}"/>
                </a:ext>
              </a:extLst>
            </p:cNvPr>
            <p:cNvCxnSpPr>
              <a:cxnSpLocks/>
              <a:stCxn id="10" idx="7"/>
              <a:endCxn id="19" idx="2"/>
            </p:cNvCxnSpPr>
            <p:nvPr/>
          </p:nvCxnSpPr>
          <p:spPr>
            <a:xfrm flipV="1">
              <a:off x="4080710" y="1500355"/>
              <a:ext cx="1122743" cy="7202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09F2B3D8-77D4-FE4E-B9DB-BDD0049EFFB6}"/>
                </a:ext>
              </a:extLst>
            </p:cNvPr>
            <p:cNvCxnSpPr>
              <a:cxnSpLocks/>
            </p:cNvCxnSpPr>
            <p:nvPr/>
          </p:nvCxnSpPr>
          <p:spPr>
            <a:xfrm>
              <a:off x="5694090" y="1783840"/>
              <a:ext cx="346218" cy="588283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BEB4CBE9-A135-CB47-992B-C63F2CA140DE}"/>
                    </a:ext>
                  </a:extLst>
                </p:cNvPr>
                <p:cNvSpPr/>
                <p:nvPr/>
              </p:nvSpPr>
              <p:spPr>
                <a:xfrm>
                  <a:off x="6928284" y="1526689"/>
                  <a:ext cx="647456" cy="647456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BEB4CBE9-A135-CB47-992B-C63F2CA140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284" y="1526689"/>
                  <a:ext cx="647456" cy="64745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329A67AF-1AE3-E740-B1C1-65990440D285}"/>
                    </a:ext>
                  </a:extLst>
                </p:cNvPr>
                <p:cNvSpPr/>
                <p:nvPr/>
              </p:nvSpPr>
              <p:spPr>
                <a:xfrm>
                  <a:off x="6986648" y="2845600"/>
                  <a:ext cx="647456" cy="647456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329A67AF-1AE3-E740-B1C1-65990440D2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48" y="2845600"/>
                  <a:ext cx="647456" cy="64745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4A59AF9D-1D96-B545-8CF2-9CE41A6A0E92}"/>
                    </a:ext>
                  </a:extLst>
                </p:cNvPr>
                <p:cNvSpPr/>
                <p:nvPr/>
              </p:nvSpPr>
              <p:spPr>
                <a:xfrm>
                  <a:off x="8102423" y="2303031"/>
                  <a:ext cx="647456" cy="6474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4A59AF9D-1D96-B545-8CF2-9CE41A6A0E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423" y="2303031"/>
                  <a:ext cx="647456" cy="6474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1FC4062F-E421-D747-9E3C-3D2DCF5F4DEE}"/>
                </a:ext>
              </a:extLst>
            </p:cNvPr>
            <p:cNvCxnSpPr>
              <a:cxnSpLocks/>
              <a:stCxn id="22" idx="5"/>
              <a:endCxn id="24" idx="1"/>
            </p:cNvCxnSpPr>
            <p:nvPr/>
          </p:nvCxnSpPr>
          <p:spPr>
            <a:xfrm>
              <a:off x="7480922" y="2079327"/>
              <a:ext cx="716318" cy="318521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1FCEBAFC-F552-5642-9C38-827B2E51D68A}"/>
                    </a:ext>
                  </a:extLst>
                </p:cNvPr>
                <p:cNvSpPr/>
                <p:nvPr/>
              </p:nvSpPr>
              <p:spPr>
                <a:xfrm>
                  <a:off x="9276576" y="2367939"/>
                  <a:ext cx="647456" cy="647456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1FCEBAFC-F552-5642-9C38-827B2E51D6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6576" y="2367939"/>
                  <a:ext cx="647456" cy="6474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878736B0-FEB9-C54C-9E7F-4BF350C246DD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8749878" y="2626759"/>
              <a:ext cx="526697" cy="6490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EE367557-D4F8-D84D-B340-5AE5C8F7F3E2}"/>
                    </a:ext>
                  </a:extLst>
                </p:cNvPr>
                <p:cNvSpPr/>
                <p:nvPr/>
              </p:nvSpPr>
              <p:spPr>
                <a:xfrm>
                  <a:off x="9578633" y="1196138"/>
                  <a:ext cx="647456" cy="6474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EE367557-D4F8-D84D-B340-5AE5C8F7F3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8633" y="1196138"/>
                  <a:ext cx="647456" cy="64745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AB8CB307-DB1D-FC40-A5F5-BAC387902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8732" y="1850513"/>
              <a:ext cx="171619" cy="51742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BBD62D67-6BDB-2F4F-A08B-DB636335018A}"/>
                    </a:ext>
                  </a:extLst>
                </p:cNvPr>
                <p:cNvSpPr/>
                <p:nvPr/>
              </p:nvSpPr>
              <p:spPr>
                <a:xfrm>
                  <a:off x="1216500" y="1396680"/>
                  <a:ext cx="647456" cy="647456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BBD62D67-6BDB-2F4F-A08B-DB63633501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6500" y="1396680"/>
                  <a:ext cx="647456" cy="64745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5661D1FB-DB86-794E-9C3E-F8FEAA9440C3}"/>
                    </a:ext>
                  </a:extLst>
                </p:cNvPr>
                <p:cNvSpPr/>
                <p:nvPr/>
              </p:nvSpPr>
              <p:spPr>
                <a:xfrm>
                  <a:off x="1203515" y="2678660"/>
                  <a:ext cx="647456" cy="647456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5661D1FB-DB86-794E-9C3E-F8FEAA944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515" y="2678660"/>
                  <a:ext cx="647456" cy="647456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A5778A68-8823-1942-B3DB-AF8ADA9A0567}"/>
                    </a:ext>
                  </a:extLst>
                </p:cNvPr>
                <p:cNvSpPr/>
                <p:nvPr/>
              </p:nvSpPr>
              <p:spPr>
                <a:xfrm>
                  <a:off x="2390638" y="2173022"/>
                  <a:ext cx="647456" cy="647456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zh-CN" alt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A5778A68-8823-1942-B3DB-AF8ADA9A05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0638" y="2173022"/>
                  <a:ext cx="647456" cy="647456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12920FA3-684C-7C4D-A22C-8F2ACDD6416D}"/>
                </a:ext>
              </a:extLst>
            </p:cNvPr>
            <p:cNvCxnSpPr>
              <a:cxnSpLocks/>
              <a:stCxn id="30" idx="5"/>
              <a:endCxn id="32" idx="1"/>
            </p:cNvCxnSpPr>
            <p:nvPr/>
          </p:nvCxnSpPr>
          <p:spPr>
            <a:xfrm>
              <a:off x="1769138" y="1949319"/>
              <a:ext cx="716318" cy="318521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938D1274-77C1-A540-885C-39AF6D9B6554}"/>
                </a:ext>
              </a:extLst>
            </p:cNvPr>
            <p:cNvCxnSpPr>
              <a:cxnSpLocks/>
              <a:stCxn id="31" idx="6"/>
              <a:endCxn id="32" idx="3"/>
            </p:cNvCxnSpPr>
            <p:nvPr/>
          </p:nvCxnSpPr>
          <p:spPr>
            <a:xfrm flipV="1">
              <a:off x="1850971" y="2725661"/>
              <a:ext cx="634485" cy="276727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8CC89AE6-B62D-8941-8DC8-648B0E0B0B54}"/>
                    </a:ext>
                  </a:extLst>
                </p:cNvPr>
                <p:cNvSpPr/>
                <p:nvPr/>
              </p:nvSpPr>
              <p:spPr>
                <a:xfrm>
                  <a:off x="8365771" y="1213823"/>
                  <a:ext cx="647456" cy="647456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8CC89AE6-B62D-8941-8DC8-648B0E0B0B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5771" y="1213823"/>
                  <a:ext cx="647456" cy="647456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58A8A5CE-6378-1142-AF36-874EFD73417A}"/>
                </a:ext>
              </a:extLst>
            </p:cNvPr>
            <p:cNvCxnSpPr>
              <a:cxnSpLocks/>
              <a:stCxn id="22" idx="7"/>
              <a:endCxn id="35" idx="2"/>
            </p:cNvCxnSpPr>
            <p:nvPr/>
          </p:nvCxnSpPr>
          <p:spPr>
            <a:xfrm flipV="1">
              <a:off x="7480922" y="1537551"/>
              <a:ext cx="884849" cy="8395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9A7C6923-B6C9-8944-AC90-BF9BE913B111}"/>
                </a:ext>
              </a:extLst>
            </p:cNvPr>
            <p:cNvCxnSpPr>
              <a:cxnSpLocks/>
            </p:cNvCxnSpPr>
            <p:nvPr/>
          </p:nvCxnSpPr>
          <p:spPr>
            <a:xfrm>
              <a:off x="8987272" y="1833031"/>
              <a:ext cx="428111" cy="47000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Picture 9">
              <a:extLst>
                <a:ext uri="{FF2B5EF4-FFF2-40B4-BE49-F238E27FC236}">
                  <a16:creationId xmlns:a16="http://schemas.microsoft.com/office/drawing/2014/main" id="{5E6F3CBE-9A0A-544C-8FDA-73129FBD1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20" t="-4835" r="-5448" b="62476"/>
            <a:stretch/>
          </p:blipFill>
          <p:spPr>
            <a:xfrm rot="2220918">
              <a:off x="8887354" y="1780093"/>
              <a:ext cx="555720" cy="531470"/>
            </a:xfrm>
            <a:prstGeom prst="rect">
              <a:avLst/>
            </a:prstGeom>
          </p:spPr>
        </p:pic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39997BE2-D740-E347-92B4-A0F245B44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3326" y="2804646"/>
              <a:ext cx="513153" cy="246287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0C160EF6-86A1-B54A-9CD8-13F38E1BA6EA}"/>
                    </a:ext>
                  </a:extLst>
                </p:cNvPr>
                <p:cNvSpPr/>
                <p:nvPr/>
              </p:nvSpPr>
              <p:spPr>
                <a:xfrm>
                  <a:off x="6384032" y="3717032"/>
                  <a:ext cx="4268587" cy="8178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400050" indent="-400050"/>
                  <a:r>
                    <a:rPr lang="en-US" altLang="zh-CN" sz="2000" dirty="0">
                      <a:latin typeface="Palatino Linotype" panose="02040502050505030304" pitchFamily="18" charset="0"/>
                    </a:rPr>
                    <a:t>(c)</a:t>
                  </a:r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2000" dirty="0">
                      <a:latin typeface="Palatino Linotype" panose="02040502050505030304" pitchFamily="18" charset="0"/>
                    </a:rPr>
                    <a:t>Performing</a:t>
                  </a:r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2000" dirty="0">
                      <a:latin typeface="Palatino Linotype" panose="02040502050505030304" pitchFamily="18" charset="0"/>
                    </a:rPr>
                    <a:t>intervention</a:t>
                  </a:r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2000" dirty="0">
                      <a:latin typeface="Palatino Linotype" panose="02040502050505030304" pitchFamily="18" charset="0"/>
                    </a:rPr>
                    <a:t>on</a:t>
                  </a:r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2000" dirty="0">
                      <a:latin typeface="Palatino Linotype" panose="02040502050505030304" pitchFamily="18" charset="0"/>
                    </a:rPr>
                    <a:t>during</a:t>
                  </a:r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2000" dirty="0">
                      <a:latin typeface="Palatino Linotype" panose="02040502050505030304" pitchFamily="18" charset="0"/>
                    </a:rPr>
                    <a:t>inference</a:t>
                  </a:r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0C160EF6-86A1-B54A-9CD8-13F38E1BA6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032" y="3717032"/>
                  <a:ext cx="4268587" cy="817804"/>
                </a:xfrm>
                <a:prstGeom prst="rect">
                  <a:avLst/>
                </a:prstGeom>
                <a:blipFill>
                  <a:blip r:embed="rId18"/>
                  <a:stretch>
                    <a:fillRect l="-1712" t="-3509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303EE7C-E9B0-B24C-944F-EBF32F7EF83A}"/>
                  </a:ext>
                </a:extLst>
              </p:cNvPr>
              <p:cNvSpPr txBox="1"/>
              <p:nvPr/>
            </p:nvSpPr>
            <p:spPr>
              <a:xfrm>
                <a:off x="646350" y="3944516"/>
                <a:ext cx="11388535" cy="3019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200" b="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a certain user </a:t>
                </a:r>
                <a14:m>
                  <m:oMath xmlns:m="http://schemas.openxmlformats.org/officeDocument/2006/math">
                    <m:r>
                      <a:rPr kumimoji="1" lang="en-US" altLang="zh-CN" sz="22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, e.g., an ID or the profile feature that can represent the user.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2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an item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that is recommended to user </a:t>
                </a:r>
                <a14:m>
                  <m:oMath xmlns:m="http://schemas.openxmlformats.org/officeDocument/2006/math">
                    <m:r>
                      <a:rPr kumimoji="1" lang="en-US" altLang="zh-CN" sz="22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.</a:t>
                </a:r>
                <a:endParaRPr kumimoji="1" lang="en" altLang="zh-CN" sz="2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2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user</a:t>
                </a:r>
                <a:r>
                  <a:rPr kumimoji="1" lang="zh-CN" altLang="en-US" sz="22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satisfaction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,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also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used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as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b="1" i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reward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.</a:t>
                </a:r>
                <a:endParaRPr kumimoji="1" lang="en" altLang="zh-CN" sz="2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2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intrinsic</a:t>
                </a:r>
                <a:r>
                  <a:rPr kumimoji="1" lang="zh-CN" altLang="en-US" sz="22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user</a:t>
                </a:r>
                <a:r>
                  <a:rPr kumimoji="1" lang="zh-CN" altLang="en-US" sz="22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interest</a:t>
                </a:r>
                <a:r>
                  <a:rPr kumimoji="1" lang="zh-CN" altLang="en-US" sz="22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(regardless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of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item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exposure)</a:t>
                </a:r>
                <a:endParaRPr kumimoji="1" lang="en" altLang="zh-CN" sz="2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2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overexposure effect</a:t>
                </a:r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of item </a:t>
                </a:r>
                <a14:m>
                  <m:oMath xmlns:m="http://schemas.openxmlformats.org/officeDocument/2006/math">
                    <m:r>
                      <a:rPr kumimoji="1" lang="en-US" altLang="zh-CN" sz="22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on user </a:t>
                </a:r>
                <a14:m>
                  <m:oMath xmlns:m="http://schemas.openxmlformats.org/officeDocument/2006/math">
                    <m:r>
                      <a:rPr kumimoji="1" lang="en-US" altLang="zh-CN" sz="2200" b="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zh-CN" sz="2200" i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.</a:t>
                </a:r>
                <a:r>
                  <a:rPr kumimoji="1" lang="zh-CN" altLang="en-US" sz="2200" i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2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2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sz="22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kumimoji="1" lang="zh-CN" altLang="en-US" sz="22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kumimoji="1" lang="en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is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zh-CN" sz="22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" altLang="zh-CN" sz="2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computed in the inference stage (RL planning stage).</a:t>
                </a: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303EE7C-E9B0-B24C-944F-EBF32F7EF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50" y="3944516"/>
                <a:ext cx="11388535" cy="3019160"/>
              </a:xfrm>
              <a:prstGeom prst="rect">
                <a:avLst/>
              </a:prstGeom>
              <a:blipFill>
                <a:blip r:embed="rId19"/>
                <a:stretch>
                  <a:fillRect l="-557" r="-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F6DCA399-C4E2-984F-8DC1-D932A4F3D25C}"/>
              </a:ext>
            </a:extLst>
          </p:cNvPr>
          <p:cNvSpPr txBox="1"/>
          <p:nvPr/>
        </p:nvSpPr>
        <p:spPr>
          <a:xfrm>
            <a:off x="596420" y="578542"/>
            <a:ext cx="4642059" cy="509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Structure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Causal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Model</a:t>
            </a:r>
            <a:endParaRPr kumimoji="1" lang="en-US" altLang="zh-CN" sz="2400" kern="0" dirty="0">
              <a:solidFill>
                <a:srgbClr val="36A5D4"/>
              </a:solidFill>
              <a:latin typeface="Helvetica" pitchFamily="2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68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8550AB8-0463-704D-BF54-FAE08FA8371F}"/>
              </a:ext>
            </a:extLst>
          </p:cNvPr>
          <p:cNvGrpSpPr/>
          <p:nvPr/>
        </p:nvGrpSpPr>
        <p:grpSpPr>
          <a:xfrm>
            <a:off x="1631505" y="845613"/>
            <a:ext cx="8701500" cy="3098903"/>
            <a:chOff x="1631505" y="845613"/>
            <a:chExt cx="8701500" cy="3098903"/>
          </a:xfrm>
        </p:grpSpPr>
        <p:sp>
          <p:nvSpPr>
            <p:cNvPr id="44" name="圆角矩形 43">
              <a:extLst>
                <a:ext uri="{FF2B5EF4-FFF2-40B4-BE49-F238E27FC236}">
                  <a16:creationId xmlns:a16="http://schemas.microsoft.com/office/drawing/2014/main" id="{A3100C5F-B551-CC4B-9BBC-65EF9F605652}"/>
                </a:ext>
              </a:extLst>
            </p:cNvPr>
            <p:cNvSpPr/>
            <p:nvPr/>
          </p:nvSpPr>
          <p:spPr>
            <a:xfrm>
              <a:off x="1631505" y="845613"/>
              <a:ext cx="8701500" cy="3098903"/>
            </a:xfrm>
            <a:prstGeom prst="roundRect">
              <a:avLst>
                <a:gd name="adj" fmla="val 7190"/>
              </a:avLst>
            </a:prstGeom>
            <a:solidFill>
              <a:srgbClr val="FFFED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B69499F-CF77-884E-8784-3ABB63A0A413}"/>
                </a:ext>
              </a:extLst>
            </p:cNvPr>
            <p:cNvSpPr/>
            <p:nvPr/>
          </p:nvSpPr>
          <p:spPr>
            <a:xfrm>
              <a:off x="4412389" y="3184163"/>
              <a:ext cx="222575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1950" indent="-361950"/>
              <a:r>
                <a:rPr lang="en-US" altLang="zh-CN" sz="2000" dirty="0">
                  <a:latin typeface="Palatino Linotype" panose="02040502050505030304" pitchFamily="18" charset="0"/>
                </a:rPr>
                <a:t>(b)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Causal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graph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in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our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CIRS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0B15893-7025-CF47-A683-5985C94DC0D7}"/>
                </a:ext>
              </a:extLst>
            </p:cNvPr>
            <p:cNvSpPr/>
            <p:nvPr/>
          </p:nvSpPr>
          <p:spPr>
            <a:xfrm>
              <a:off x="1858995" y="3185071"/>
              <a:ext cx="29432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07988" indent="-407988"/>
              <a:r>
                <a:rPr lang="en-US" altLang="zh-CN" sz="2000" dirty="0">
                  <a:latin typeface="Palatino Linotype" panose="02040502050505030304" pitchFamily="18" charset="0"/>
                </a:rPr>
                <a:t>(a)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Causal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graph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in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traditional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  <a:r>
                <a:rPr lang="en-US" altLang="zh-CN" sz="2000" dirty="0">
                  <a:latin typeface="Palatino Linotype" panose="02040502050505030304" pitchFamily="18" charset="0"/>
                </a:rPr>
                <a:t>RSs</a:t>
              </a:r>
              <a:r>
                <a:rPr lang="zh-CN" altLang="en-US" sz="2000" dirty="0">
                  <a:latin typeface="Palatino Linotype" panose="02040502050505030304" pitchFamily="18" charset="0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4105C0B6-C2C1-5442-A25D-40AC44050731}"/>
                    </a:ext>
                  </a:extLst>
                </p:cNvPr>
                <p:cNvSpPr/>
                <p:nvPr/>
              </p:nvSpPr>
              <p:spPr>
                <a:xfrm>
                  <a:off x="4166042" y="1245693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4105C0B6-C2C1-5442-A25D-40AC440507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6042" y="1245693"/>
                  <a:ext cx="560434" cy="56043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60D15F26-ABC2-7944-8F3B-4CB3AC2703F0}"/>
                    </a:ext>
                  </a:extLst>
                </p:cNvPr>
                <p:cNvSpPr/>
                <p:nvPr/>
              </p:nvSpPr>
              <p:spPr>
                <a:xfrm>
                  <a:off x="4216561" y="2387335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60D15F26-ABC2-7944-8F3B-4CB3AC270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561" y="2387335"/>
                  <a:ext cx="560434" cy="56043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0004DC2E-F794-914E-B00C-0764017083FF}"/>
                    </a:ext>
                  </a:extLst>
                </p:cNvPr>
                <p:cNvSpPr/>
                <p:nvPr/>
              </p:nvSpPr>
              <p:spPr>
                <a:xfrm>
                  <a:off x="5182368" y="1917690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0004DC2E-F794-914E-B00C-0764017083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368" y="1917690"/>
                  <a:ext cx="560434" cy="56043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B49E1A52-6131-684C-B73E-71D029EC2731}"/>
                </a:ext>
              </a:extLst>
            </p:cNvPr>
            <p:cNvCxnSpPr>
              <a:cxnSpLocks/>
              <a:stCxn id="48" idx="5"/>
              <a:endCxn id="50" idx="1"/>
            </p:cNvCxnSpPr>
            <p:nvPr/>
          </p:nvCxnSpPr>
          <p:spPr>
            <a:xfrm>
              <a:off x="4644402" y="1724054"/>
              <a:ext cx="620040" cy="27571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D99EAF38-9023-CA4C-A6CF-54850CB26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7090" y="2345519"/>
              <a:ext cx="444182" cy="2131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2BAF921C-C0FD-D24F-90E7-AD7DB222CB0D}"/>
                    </a:ext>
                  </a:extLst>
                </p:cNvPr>
                <p:cNvSpPr/>
                <p:nvPr/>
              </p:nvSpPr>
              <p:spPr>
                <a:xfrm>
                  <a:off x="6198708" y="1973875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2BAF921C-C0FD-D24F-90E7-AD7DB222CB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708" y="1973875"/>
                  <a:ext cx="560434" cy="56043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线箭头连接符 53">
              <a:extLst>
                <a:ext uri="{FF2B5EF4-FFF2-40B4-BE49-F238E27FC236}">
                  <a16:creationId xmlns:a16="http://schemas.microsoft.com/office/drawing/2014/main" id="{5DEEB976-FDDD-8140-9675-5830065B8DAB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5742802" y="2197908"/>
              <a:ext cx="455906" cy="561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949F89F8-0ACE-B940-95CD-A269C199DD7F}"/>
                    </a:ext>
                  </a:extLst>
                </p:cNvPr>
                <p:cNvSpPr/>
                <p:nvPr/>
              </p:nvSpPr>
              <p:spPr>
                <a:xfrm>
                  <a:off x="5616241" y="985205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949F89F8-0ACE-B940-95CD-A269C199DD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6241" y="985205"/>
                  <a:ext cx="560434" cy="56043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FF3E7CAE-A47E-594C-9C51-4F36E1F8AE49}"/>
                </a:ext>
              </a:extLst>
            </p:cNvPr>
            <p:cNvCxnSpPr>
              <a:cxnSpLocks/>
              <a:stCxn id="48" idx="7"/>
              <a:endCxn id="55" idx="2"/>
            </p:cNvCxnSpPr>
            <p:nvPr/>
          </p:nvCxnSpPr>
          <p:spPr>
            <a:xfrm flipV="1">
              <a:off x="4644402" y="1265422"/>
              <a:ext cx="971839" cy="62345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919EDCE9-82C8-F649-9E9A-298789B7B256}"/>
                </a:ext>
              </a:extLst>
            </p:cNvPr>
            <p:cNvCxnSpPr>
              <a:cxnSpLocks/>
            </p:cNvCxnSpPr>
            <p:nvPr/>
          </p:nvCxnSpPr>
          <p:spPr>
            <a:xfrm>
              <a:off x="6040934" y="1510805"/>
              <a:ext cx="299684" cy="50921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E21D33AA-79E4-594E-84C0-A0198523587A}"/>
                    </a:ext>
                  </a:extLst>
                </p:cNvPr>
                <p:cNvSpPr/>
                <p:nvPr/>
              </p:nvSpPr>
              <p:spPr>
                <a:xfrm>
                  <a:off x="7109244" y="1288216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E21D33AA-79E4-594E-84C0-A019852358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9244" y="1288216"/>
                  <a:ext cx="560434" cy="56043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072329AC-DBCE-5C47-98CD-8DA113295628}"/>
                    </a:ext>
                  </a:extLst>
                </p:cNvPr>
                <p:cNvSpPr/>
                <p:nvPr/>
              </p:nvSpPr>
              <p:spPr>
                <a:xfrm>
                  <a:off x="7159764" y="2429858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072329AC-DBCE-5C47-98CD-8DA1132956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764" y="2429858"/>
                  <a:ext cx="560434" cy="56043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77AA0557-9F6C-E647-98B0-8C59FABD10A7}"/>
                    </a:ext>
                  </a:extLst>
                </p:cNvPr>
                <p:cNvSpPr/>
                <p:nvPr/>
              </p:nvSpPr>
              <p:spPr>
                <a:xfrm>
                  <a:off x="8125571" y="1960213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77AA0557-9F6C-E647-98B0-8C59FABD10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5571" y="1960213"/>
                  <a:ext cx="560434" cy="560434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31C7A998-E939-7941-9373-6B777B86F397}"/>
                </a:ext>
              </a:extLst>
            </p:cNvPr>
            <p:cNvCxnSpPr>
              <a:cxnSpLocks/>
              <a:stCxn id="58" idx="5"/>
              <a:endCxn id="60" idx="1"/>
            </p:cNvCxnSpPr>
            <p:nvPr/>
          </p:nvCxnSpPr>
          <p:spPr>
            <a:xfrm>
              <a:off x="7587604" y="1766577"/>
              <a:ext cx="620040" cy="27571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1FAE37EF-D7D6-5340-B239-713EC89885A4}"/>
                    </a:ext>
                  </a:extLst>
                </p:cNvPr>
                <p:cNvSpPr/>
                <p:nvPr/>
              </p:nvSpPr>
              <p:spPr>
                <a:xfrm>
                  <a:off x="9141911" y="2016397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1FAE37EF-D7D6-5340-B239-713EC89885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1911" y="2016397"/>
                  <a:ext cx="560434" cy="56043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73E8CCC7-9B8A-D440-8E44-D3B48C5F17F8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>
              <a:off x="8686004" y="2240430"/>
              <a:ext cx="455906" cy="561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98887A61-ACE9-1643-897E-03D1A0F44E0F}"/>
                    </a:ext>
                  </a:extLst>
                </p:cNvPr>
                <p:cNvSpPr/>
                <p:nvPr/>
              </p:nvSpPr>
              <p:spPr>
                <a:xfrm>
                  <a:off x="9403369" y="1002094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98887A61-ACE9-1643-897E-03D1A0F44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3369" y="1002094"/>
                  <a:ext cx="560434" cy="560434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B31C9BF4-286F-FE4F-B056-65230FC3C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0015" y="1568517"/>
              <a:ext cx="148552" cy="447881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483CC1EA-5984-6346-A51F-F6E31E23175F}"/>
                    </a:ext>
                  </a:extLst>
                </p:cNvPr>
                <p:cNvSpPr/>
                <p:nvPr/>
              </p:nvSpPr>
              <p:spPr>
                <a:xfrm>
                  <a:off x="2165160" y="1175682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483CC1EA-5984-6346-A51F-F6E31E2317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5160" y="1175682"/>
                  <a:ext cx="560434" cy="560434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A761D819-E514-4148-9C69-6056DC485D13}"/>
                    </a:ext>
                  </a:extLst>
                </p:cNvPr>
                <p:cNvSpPr/>
                <p:nvPr/>
              </p:nvSpPr>
              <p:spPr>
                <a:xfrm>
                  <a:off x="2153920" y="2285355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A761D819-E514-4148-9C69-6056DC485D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3920" y="2285355"/>
                  <a:ext cx="560434" cy="560434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A17A762C-0562-9F4C-B5CD-CE9E6A811D26}"/>
                    </a:ext>
                  </a:extLst>
                </p:cNvPr>
                <p:cNvSpPr/>
                <p:nvPr/>
              </p:nvSpPr>
              <p:spPr>
                <a:xfrm>
                  <a:off x="3181486" y="1847678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zh-CN" alt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A17A762C-0562-9F4C-B5CD-CE9E6A811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1486" y="1847678"/>
                  <a:ext cx="560434" cy="560434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直线箭头连接符 68">
              <a:extLst>
                <a:ext uri="{FF2B5EF4-FFF2-40B4-BE49-F238E27FC236}">
                  <a16:creationId xmlns:a16="http://schemas.microsoft.com/office/drawing/2014/main" id="{7596BC0F-BBE3-2446-8CDD-E2DE57A34B56}"/>
                </a:ext>
              </a:extLst>
            </p:cNvPr>
            <p:cNvCxnSpPr>
              <a:cxnSpLocks/>
              <a:stCxn id="66" idx="5"/>
              <a:endCxn id="68" idx="1"/>
            </p:cNvCxnSpPr>
            <p:nvPr/>
          </p:nvCxnSpPr>
          <p:spPr>
            <a:xfrm>
              <a:off x="2643520" y="1654042"/>
              <a:ext cx="620040" cy="27571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2D03B329-C80E-874A-A85F-0213A5E29725}"/>
                </a:ext>
              </a:extLst>
            </p:cNvPr>
            <p:cNvCxnSpPr>
              <a:cxnSpLocks/>
              <a:stCxn id="67" idx="6"/>
              <a:endCxn id="68" idx="3"/>
            </p:cNvCxnSpPr>
            <p:nvPr/>
          </p:nvCxnSpPr>
          <p:spPr>
            <a:xfrm flipV="1">
              <a:off x="2714354" y="2326039"/>
              <a:ext cx="549206" cy="239533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5F5D66E9-966C-284B-9C9B-B6E6BD2C1834}"/>
                    </a:ext>
                  </a:extLst>
                </p:cNvPr>
                <p:cNvSpPr/>
                <p:nvPr/>
              </p:nvSpPr>
              <p:spPr>
                <a:xfrm>
                  <a:off x="8353524" y="1017402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5F5D66E9-966C-284B-9C9B-B6E6BD2C18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3524" y="1017402"/>
                  <a:ext cx="560434" cy="560434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B196533B-8876-9442-A2A7-1A0E88811C2B}"/>
                </a:ext>
              </a:extLst>
            </p:cNvPr>
            <p:cNvCxnSpPr>
              <a:cxnSpLocks/>
              <a:stCxn id="58" idx="7"/>
              <a:endCxn id="71" idx="2"/>
            </p:cNvCxnSpPr>
            <p:nvPr/>
          </p:nvCxnSpPr>
          <p:spPr>
            <a:xfrm flipV="1">
              <a:off x="7587604" y="1297619"/>
              <a:ext cx="765920" cy="7267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直线箭头连接符 72">
              <a:extLst>
                <a:ext uri="{FF2B5EF4-FFF2-40B4-BE49-F238E27FC236}">
                  <a16:creationId xmlns:a16="http://schemas.microsoft.com/office/drawing/2014/main" id="{90E8EB3D-ED09-AC4C-8076-C688776CF0A9}"/>
                </a:ext>
              </a:extLst>
            </p:cNvPr>
            <p:cNvCxnSpPr>
              <a:cxnSpLocks/>
            </p:cNvCxnSpPr>
            <p:nvPr/>
          </p:nvCxnSpPr>
          <p:spPr>
            <a:xfrm>
              <a:off x="8891491" y="1553384"/>
              <a:ext cx="370570" cy="406829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74" name="Picture 9">
              <a:extLst>
                <a:ext uri="{FF2B5EF4-FFF2-40B4-BE49-F238E27FC236}">
                  <a16:creationId xmlns:a16="http://schemas.microsoft.com/office/drawing/2014/main" id="{75CC42D9-63EF-D945-9B26-E961891CA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20" t="-4835" r="-5448" b="62476"/>
            <a:stretch/>
          </p:blipFill>
          <p:spPr>
            <a:xfrm rot="2220918">
              <a:off x="8805003" y="1507561"/>
              <a:ext cx="481028" cy="460037"/>
            </a:xfrm>
            <a:prstGeom prst="rect">
              <a:avLst/>
            </a:prstGeom>
          </p:spPr>
        </p:pic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5D2F3F1C-6AC7-924F-8E66-68957B6F5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524" y="2394408"/>
              <a:ext cx="444182" cy="2131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AF443C01-C907-6645-A878-801A91E008A9}"/>
                    </a:ext>
                  </a:extLst>
                </p:cNvPr>
                <p:cNvSpPr/>
                <p:nvPr/>
              </p:nvSpPr>
              <p:spPr>
                <a:xfrm>
                  <a:off x="6638143" y="3184164"/>
                  <a:ext cx="3694862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400050" indent="-400050"/>
                  <a:r>
                    <a:rPr lang="en-US" altLang="zh-CN" sz="2000" dirty="0">
                      <a:latin typeface="Palatino Linotype" panose="02040502050505030304" pitchFamily="18" charset="0"/>
                    </a:rPr>
                    <a:t>(c)</a:t>
                  </a:r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2000" dirty="0">
                      <a:latin typeface="Palatino Linotype" panose="02040502050505030304" pitchFamily="18" charset="0"/>
                    </a:rPr>
                    <a:t>Performing</a:t>
                  </a:r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2000" dirty="0">
                      <a:latin typeface="Palatino Linotype" panose="02040502050505030304" pitchFamily="18" charset="0"/>
                    </a:rPr>
                    <a:t>intervention</a:t>
                  </a:r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2000" dirty="0">
                      <a:latin typeface="Palatino Linotype" panose="02040502050505030304" pitchFamily="18" charset="0"/>
                    </a:rPr>
                    <a:t>on</a:t>
                  </a:r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2000" dirty="0">
                      <a:latin typeface="Palatino Linotype" panose="02040502050505030304" pitchFamily="18" charset="0"/>
                    </a:rPr>
                    <a:t>during</a:t>
                  </a:r>
                  <a:r>
                    <a:rPr lang="zh-CN" altLang="en-US" sz="2000" dirty="0"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sz="2000" dirty="0">
                      <a:latin typeface="Palatino Linotype" panose="02040502050505030304" pitchFamily="18" charset="0"/>
                    </a:rPr>
                    <a:t>inference</a:t>
                  </a:r>
                </a:p>
              </p:txBody>
            </p:sp>
          </mc:Choice>
          <mc:Fallback xmlns=""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AF443C01-C907-6645-A878-801A91E008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8143" y="3184164"/>
                  <a:ext cx="3694862" cy="707886"/>
                </a:xfrm>
                <a:prstGeom prst="rect">
                  <a:avLst/>
                </a:prstGeom>
                <a:blipFill>
                  <a:blip r:embed="rId18"/>
                  <a:stretch>
                    <a:fillRect l="-1712" t="-3509" b="-140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3.3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Causal Inference-based User Satisfaction Disentanglement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6DCA399-C4E2-984F-8DC1-D932A4F3D25C}"/>
              </a:ext>
            </a:extLst>
          </p:cNvPr>
          <p:cNvSpPr txBox="1"/>
          <p:nvPr/>
        </p:nvSpPr>
        <p:spPr>
          <a:xfrm>
            <a:off x="596420" y="578542"/>
            <a:ext cx="4642059" cy="509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Structure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Causal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Model</a:t>
            </a:r>
            <a:endParaRPr kumimoji="1" lang="en-US" altLang="zh-CN" sz="2400" kern="0" dirty="0">
              <a:solidFill>
                <a:srgbClr val="36A5D4"/>
              </a:solidFill>
              <a:latin typeface="Helvetica" pitchFamily="2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AA2D156-AE03-CC40-A5BC-12EF340A4C63}"/>
                  </a:ext>
                </a:extLst>
              </p:cNvPr>
              <p:cNvSpPr txBox="1"/>
              <p:nvPr/>
            </p:nvSpPr>
            <p:spPr>
              <a:xfrm>
                <a:off x="247468" y="4013585"/>
                <a:ext cx="6032183" cy="2697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Two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paths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in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(b):</a:t>
                </a:r>
              </a:p>
              <a:p>
                <a:pPr lvl="1">
                  <a:lnSpc>
                    <a:spcPct val="120000"/>
                  </a:lnSpc>
                  <a:spcAft>
                    <a:spcPts val="18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2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altLang="zh-CN" sz="22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2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zh-CN" sz="22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altLang="zh-CN" sz="22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22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sz="22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zh-CN" sz="2200" b="1" dirty="0">
                    <a:solidFill>
                      <a:schemeClr val="accent2"/>
                    </a:solidFill>
                    <a:effectLst/>
                    <a:latin typeface="Helvetica" pitchFamily="2" charset="0"/>
                  </a:rPr>
                  <a:t>:</a:t>
                </a:r>
                <a:r>
                  <a:rPr lang="zh-CN" altLang="en-US" sz="2200" dirty="0">
                    <a:effectLst/>
                    <a:latin typeface="Helvetica" pitchFamily="2" charset="0"/>
                  </a:rPr>
                  <a:t> </a:t>
                </a:r>
                <a:r>
                  <a:rPr lang="en" altLang="zh-CN" sz="2200" dirty="0">
                    <a:latin typeface="Helvetica" pitchFamily="2" charset="0"/>
                  </a:rPr>
                  <a:t>projects user and item features into the corresponding preference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𝑢𝑖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sz="2200" dirty="0">
                    <a:latin typeface="Helvetica" pitchFamily="2" charset="0"/>
                  </a:rPr>
                  <a:t>, which can be implemented by various recommendation models</a:t>
                </a:r>
                <a:r>
                  <a:rPr lang="zh-CN" altLang="en-US" sz="2200" dirty="0">
                    <a:latin typeface="Helvetica" pitchFamily="2" charset="0"/>
                  </a:rPr>
                  <a:t> </a:t>
                </a:r>
                <a:r>
                  <a:rPr lang="en-US" altLang="zh-CN" sz="2200" dirty="0">
                    <a:latin typeface="Helvetica" pitchFamily="2" charset="0"/>
                  </a:rPr>
                  <a:t>(</a:t>
                </a:r>
                <a:r>
                  <a:rPr lang="en-US" altLang="zh-CN" sz="2200" i="1" dirty="0" err="1">
                    <a:latin typeface="Helvetica" pitchFamily="2" charset="0"/>
                  </a:rPr>
                  <a:t>DeepFM</a:t>
                </a:r>
                <a:r>
                  <a:rPr lang="en-US" altLang="zh-CN" sz="2200" dirty="0">
                    <a:latin typeface="Helvetica" pitchFamily="2" charset="0"/>
                  </a:rPr>
                  <a:t>).</a:t>
                </a:r>
                <a:endParaRPr kumimoji="1" lang="en-US" altLang="zh-CN" sz="2200" kern="0" dirty="0"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AA2D156-AE03-CC40-A5BC-12EF340A4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68" y="4013585"/>
                <a:ext cx="6032183" cy="2697020"/>
              </a:xfrm>
              <a:prstGeom prst="rect">
                <a:avLst/>
              </a:prstGeom>
              <a:blipFill>
                <a:blip r:embed="rId19"/>
                <a:stretch>
                  <a:fillRect l="-1471" r="-630" b="-32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EF197EA8-EDFF-2B42-89CE-E30548B9DF75}"/>
                  </a:ext>
                </a:extLst>
              </p:cNvPr>
              <p:cNvSpPr txBox="1"/>
              <p:nvPr/>
            </p:nvSpPr>
            <p:spPr>
              <a:xfrm>
                <a:off x="6486622" y="4649217"/>
                <a:ext cx="5207328" cy="1728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altLang="zh-CN" sz="22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zh-CN" sz="22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zh-CN" altLang="zh-CN" sz="22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sz="22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2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  <m:r>
                      <a:rPr lang="zh-CN" altLang="zh-CN" sz="22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2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sz="2400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altLang="zh-CN" sz="2200" b="1" dirty="0">
                    <a:solidFill>
                      <a:schemeClr val="accent2"/>
                    </a:solidFill>
                    <a:latin typeface="Helvetica" pitchFamily="2" charset="0"/>
                  </a:rPr>
                  <a:t>:</a:t>
                </a:r>
                <a:r>
                  <a:rPr lang="zh-CN" altLang="en-US" sz="2200" dirty="0">
                    <a:solidFill>
                      <a:schemeClr val="accent2"/>
                    </a:solidFill>
                    <a:latin typeface="Helvetica" pitchFamily="2" charset="0"/>
                  </a:rPr>
                  <a:t> </a:t>
                </a:r>
                <a:r>
                  <a:rPr lang="en" altLang="zh-CN" sz="2200" dirty="0">
                    <a:latin typeface="Helvetica" pitchFamily="2" charset="0"/>
                  </a:rPr>
                  <a:t>represents the real-time overexposure effect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sz="2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kumimoji="1" lang="zh-CN" altLang="en-US" sz="2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" altLang="zh-CN" sz="2200" dirty="0">
                    <a:latin typeface="Helvetica" pitchFamily="2" charset="0"/>
                  </a:rPr>
                  <a:t> of an item </a:t>
                </a:r>
                <a14:m>
                  <m:oMath xmlns:m="http://schemas.openxmlformats.org/officeDocument/2006/math">
                    <m:r>
                      <a:rPr kumimoji="1" lang="en-US" altLang="zh-CN" sz="22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altLang="zh-CN" sz="2200" dirty="0">
                    <a:latin typeface="Helvetica" pitchFamily="2" charset="0"/>
                  </a:rPr>
                  <a:t> on user </a:t>
                </a:r>
                <a14:m>
                  <m:oMath xmlns:m="http://schemas.openxmlformats.org/officeDocument/2006/math">
                    <m:r>
                      <a:rPr kumimoji="1" lang="en-US" altLang="zh-CN" sz="22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" altLang="zh-CN" sz="2200" dirty="0">
                    <a:latin typeface="Helvetica" pitchFamily="2" charset="0"/>
                  </a:rPr>
                  <a:t> that eventually results in the user satisfaction </a:t>
                </a:r>
                <a14:m>
                  <m:oMath xmlns:m="http://schemas.openxmlformats.org/officeDocument/2006/math">
                    <m:r>
                      <a:rPr kumimoji="1" lang="en-US" altLang="zh-CN" sz="22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" altLang="zh-CN" sz="2200" dirty="0">
                    <a:latin typeface="Helvetica" pitchFamily="2" charset="0"/>
                  </a:rPr>
                  <a:t>.</a:t>
                </a:r>
                <a:endParaRPr kumimoji="1" lang="en-US" altLang="zh-CN" sz="2200" kern="0" dirty="0"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EF197EA8-EDFF-2B42-89CE-E30548B9D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622" y="4649217"/>
                <a:ext cx="5207328" cy="1728935"/>
              </a:xfrm>
              <a:prstGeom prst="rect">
                <a:avLst/>
              </a:prstGeom>
              <a:blipFill>
                <a:blip r:embed="rId20"/>
                <a:stretch>
                  <a:fillRect l="-1460" r="-1703" b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65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>
            <a:extLst>
              <a:ext uri="{FF2B5EF4-FFF2-40B4-BE49-F238E27FC236}">
                <a16:creationId xmlns:a16="http://schemas.microsoft.com/office/drawing/2014/main" id="{E75E9D06-D9F3-5E4E-A85C-578FCEAE2A37}"/>
              </a:ext>
            </a:extLst>
          </p:cNvPr>
          <p:cNvSpPr/>
          <p:nvPr/>
        </p:nvSpPr>
        <p:spPr>
          <a:xfrm>
            <a:off x="5906715" y="5517232"/>
            <a:ext cx="5519936" cy="1064231"/>
          </a:xfrm>
          <a:prstGeom prst="roundRect">
            <a:avLst>
              <a:gd name="adj" fmla="val 7190"/>
            </a:avLst>
          </a:prstGeom>
          <a:solidFill>
            <a:schemeClr val="accent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660D1E5-5423-314A-8D57-9CEEAF2C48E5}"/>
                  </a:ext>
                </a:extLst>
              </p:cNvPr>
              <p:cNvSpPr txBox="1"/>
              <p:nvPr/>
            </p:nvSpPr>
            <p:spPr>
              <a:xfrm>
                <a:off x="5874945" y="5528727"/>
                <a:ext cx="5487890" cy="1037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𝐵𝑃𝑅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660D1E5-5423-314A-8D57-9CEEAF2C4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945" y="5528727"/>
                <a:ext cx="5487890" cy="1037976"/>
              </a:xfrm>
              <a:prstGeom prst="rect">
                <a:avLst/>
              </a:prstGeom>
              <a:blipFill>
                <a:blip r:embed="rId3"/>
                <a:stretch>
                  <a:fillRect t="-125610" b="-16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3.3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Causal Inference-based User Satisfaction Disentanglement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AA2D156-AE03-CC40-A5BC-12EF340A4C63}"/>
                  </a:ext>
                </a:extLst>
              </p:cNvPr>
              <p:cNvSpPr txBox="1"/>
              <p:nvPr/>
            </p:nvSpPr>
            <p:spPr>
              <a:xfrm>
                <a:off x="247468" y="692696"/>
                <a:ext cx="6032183" cy="507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Definition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of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overexposure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effect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smtClean="0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endParaRPr kumimoji="1" lang="en-US" altLang="zh-CN" sz="2400" b="1" kern="0" dirty="0">
                  <a:solidFill>
                    <a:srgbClr val="36A5D4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AA2D156-AE03-CC40-A5BC-12EF340A4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68" y="692696"/>
                <a:ext cx="6032183" cy="507896"/>
              </a:xfrm>
              <a:prstGeom prst="rect">
                <a:avLst/>
              </a:prstGeom>
              <a:blipFill>
                <a:blip r:embed="rId4"/>
                <a:stretch>
                  <a:fillRect l="-1471" b="-29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D17B6F61-1E43-464F-B4A9-07F0A0C5F293}"/>
              </a:ext>
            </a:extLst>
          </p:cNvPr>
          <p:cNvGrpSpPr/>
          <p:nvPr/>
        </p:nvGrpSpPr>
        <p:grpSpPr>
          <a:xfrm>
            <a:off x="380698" y="1305856"/>
            <a:ext cx="9505056" cy="1167611"/>
            <a:chOff x="1415480" y="1305856"/>
            <a:chExt cx="9505056" cy="1167611"/>
          </a:xfrm>
        </p:grpSpPr>
        <p:sp>
          <p:nvSpPr>
            <p:cNvPr id="77" name="圆角矩形 76">
              <a:extLst>
                <a:ext uri="{FF2B5EF4-FFF2-40B4-BE49-F238E27FC236}">
                  <a16:creationId xmlns:a16="http://schemas.microsoft.com/office/drawing/2014/main" id="{D8ACC5A9-3C44-BE42-AFBE-86B1EBFBC0BC}"/>
                </a:ext>
              </a:extLst>
            </p:cNvPr>
            <p:cNvSpPr/>
            <p:nvPr/>
          </p:nvSpPr>
          <p:spPr>
            <a:xfrm>
              <a:off x="1415480" y="1305856"/>
              <a:ext cx="9505056" cy="1167611"/>
            </a:xfrm>
            <a:prstGeom prst="roundRect">
              <a:avLst>
                <a:gd name="adj" fmla="val 7190"/>
              </a:avLst>
            </a:prstGeom>
            <a:solidFill>
              <a:schemeClr val="accent1">
                <a:lumMod val="20000"/>
                <a:lumOff val="8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7FD1FF0-B032-604D-AF93-9921C170C90C}"/>
                    </a:ext>
                  </a:extLst>
                </p:cNvPr>
                <p:cNvSpPr txBox="1"/>
                <p:nvPr/>
              </p:nvSpPr>
              <p:spPr>
                <a:xfrm>
                  <a:off x="1439827" y="1405768"/>
                  <a:ext cx="9336694" cy="9425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 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a:rPr lang="zh-CN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zh-CN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</m:t>
                            </m:r>
                            <m:func>
                              <m:funcPr>
                                <m:ctrlPr>
                                  <a:rPr lang="zh-CN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f>
                                      <m:fPr>
                                        <m:ctrlP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zh-CN" alt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den>
                                    </m:f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× 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d>
                                      <m:dPr>
                                        <m:ctrlP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zh-CN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7FD1FF0-B032-604D-AF93-9921C170C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9827" y="1405768"/>
                  <a:ext cx="9336694" cy="942566"/>
                </a:xfrm>
                <a:prstGeom prst="rect">
                  <a:avLst/>
                </a:prstGeom>
                <a:blipFill>
                  <a:blip r:embed="rId5"/>
                  <a:stretch>
                    <a:fillRect t="-133333" b="-197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30E8CD8-715E-914C-A538-EA27EEBF61A7}"/>
                  </a:ext>
                </a:extLst>
              </p:cNvPr>
              <p:cNvSpPr txBox="1"/>
              <p:nvPr/>
            </p:nvSpPr>
            <p:spPr>
              <a:xfrm>
                <a:off x="551384" y="2590921"/>
                <a:ext cx="11809312" cy="2251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&lt;|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 is the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-</a:t>
                </a:r>
                <a:r>
                  <a:rPr lang="en-US" altLang="zh-CN" sz="2400" dirty="0" err="1">
                    <a:solidFill>
                      <a:schemeClr val="tx1"/>
                    </a:solidFill>
                    <a:latin typeface="Helvetica" pitchFamily="2" charset="0"/>
                  </a:rPr>
                  <a:t>th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 interaction sequence (i.e., trajectory)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of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user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:</a:t>
                </a:r>
                <a:r>
                  <a:rPr lang="zh-CN" altLang="en-US" sz="24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en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is distance between two items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represents the </a:t>
                </a:r>
                <a:r>
                  <a:rPr kumimoji="1" lang="en" altLang="zh-CN" sz="2400" i="1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sensitivity</a:t>
                </a:r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of user </a:t>
                </a:r>
                <a14:m>
                  <m:oMath xmlns:m="http://schemas.openxmlformats.org/officeDocument/2006/math">
                    <m:r>
                      <a:rPr kumimoji="1"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to the overexposure effect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represents the </a:t>
                </a:r>
                <a:r>
                  <a:rPr kumimoji="1" lang="en" altLang="zh-CN" sz="2400" i="1" kern="0" dirty="0" err="1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unendurableness</a:t>
                </a:r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of </a:t>
                </a:r>
                <a:r>
                  <a:rPr kumimoji="1" lang="en-US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item</a:t>
                </a:r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" altLang="zh-CN" sz="2400" kern="0" dirty="0">
                  <a:solidFill>
                    <a:schemeClr val="tx1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30E8CD8-715E-914C-A538-EA27EEBF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590921"/>
                <a:ext cx="11809312" cy="2251129"/>
              </a:xfrm>
              <a:prstGeom prst="rect">
                <a:avLst/>
              </a:prstGeom>
              <a:blipFill>
                <a:blip r:embed="rId6"/>
                <a:stretch>
                  <a:fillRect l="-752" b="-5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943527FF-0CA9-7E48-9B31-C9569F8C15D2}"/>
              </a:ext>
            </a:extLst>
          </p:cNvPr>
          <p:cNvGrpSpPr/>
          <p:nvPr/>
        </p:nvGrpSpPr>
        <p:grpSpPr>
          <a:xfrm>
            <a:off x="405045" y="5589240"/>
            <a:ext cx="3312368" cy="947599"/>
            <a:chOff x="1271464" y="5589240"/>
            <a:chExt cx="3312368" cy="947599"/>
          </a:xfrm>
        </p:grpSpPr>
        <p:sp>
          <p:nvSpPr>
            <p:cNvPr id="78" name="圆角矩形 77">
              <a:extLst>
                <a:ext uri="{FF2B5EF4-FFF2-40B4-BE49-F238E27FC236}">
                  <a16:creationId xmlns:a16="http://schemas.microsoft.com/office/drawing/2014/main" id="{E8E97FC1-AAB8-0948-8F37-DB38CEC3208E}"/>
                </a:ext>
              </a:extLst>
            </p:cNvPr>
            <p:cNvSpPr/>
            <p:nvPr/>
          </p:nvSpPr>
          <p:spPr>
            <a:xfrm>
              <a:off x="1271464" y="5589240"/>
              <a:ext cx="3312368" cy="947599"/>
            </a:xfrm>
            <a:prstGeom prst="roundRect">
              <a:avLst>
                <a:gd name="adj" fmla="val 7190"/>
              </a:avLst>
            </a:prstGeom>
            <a:solidFill>
              <a:schemeClr val="accent1">
                <a:lumMod val="20000"/>
                <a:lumOff val="8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B51EA82-E953-1D4E-ABB4-6722E7E864A3}"/>
                    </a:ext>
                  </a:extLst>
                </p:cNvPr>
                <p:cNvSpPr txBox="1"/>
                <p:nvPr/>
              </p:nvSpPr>
              <p:spPr>
                <a:xfrm>
                  <a:off x="1309473" y="5600735"/>
                  <a:ext cx="2986328" cy="8608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𝑢𝑖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B51EA82-E953-1D4E-ABB4-6722E7E864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473" y="5600735"/>
                  <a:ext cx="2986328" cy="860877"/>
                </a:xfrm>
                <a:prstGeom prst="rect">
                  <a:avLst/>
                </a:prstGeom>
                <a:blipFill>
                  <a:blip r:embed="rId7"/>
                  <a:stretch>
                    <a:fillRect t="-4412" b="-102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A94AAC2-8100-3A4B-B878-2DC5369A87FC}"/>
                  </a:ext>
                </a:extLst>
              </p:cNvPr>
              <p:cNvSpPr txBox="1"/>
              <p:nvPr/>
            </p:nvSpPr>
            <p:spPr>
              <a:xfrm>
                <a:off x="247467" y="5032058"/>
                <a:ext cx="6032183" cy="523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Definition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of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user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satisfaction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zh-CN" sz="2400" b="1" i="1">
                                <a:solidFill>
                                  <a:srgbClr val="36A5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rgbClr val="36A5D4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</a:rPr>
                          <m:t>𝒖𝒊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bSup>
                  </m:oMath>
                </a14:m>
                <a:endParaRPr kumimoji="1" lang="en-US" altLang="zh-CN" sz="2400" b="1" kern="0" dirty="0">
                  <a:solidFill>
                    <a:srgbClr val="36A5D4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A94AAC2-8100-3A4B-B878-2DC5369A8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67" y="5032058"/>
                <a:ext cx="6032183" cy="523926"/>
              </a:xfrm>
              <a:prstGeom prst="rect">
                <a:avLst/>
              </a:prstGeom>
              <a:blipFill>
                <a:blip r:embed="rId8"/>
                <a:stretch>
                  <a:fillRect l="-1471" b="-2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本框 83">
            <a:extLst>
              <a:ext uri="{FF2B5EF4-FFF2-40B4-BE49-F238E27FC236}">
                <a16:creationId xmlns:a16="http://schemas.microsoft.com/office/drawing/2014/main" id="{34F5D5BA-E401-0C47-92F9-A0D79C5F8720}"/>
              </a:ext>
            </a:extLst>
          </p:cNvPr>
          <p:cNvSpPr txBox="1"/>
          <p:nvPr/>
        </p:nvSpPr>
        <p:spPr>
          <a:xfrm>
            <a:off x="5735960" y="5032058"/>
            <a:ext cx="6032183" cy="523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Loss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function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in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training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user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model: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endParaRPr kumimoji="1" lang="en-US" altLang="zh-CN" sz="2400" b="1" kern="0" dirty="0">
              <a:solidFill>
                <a:srgbClr val="36A5D4"/>
              </a:solidFill>
              <a:latin typeface="Helvetica" pitchFamily="2" charset="0"/>
              <a:ea typeface="Cambria Math" panose="020405030504060302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A67B717-F51C-FC49-8696-34C8773C9824}"/>
              </a:ext>
            </a:extLst>
          </p:cNvPr>
          <p:cNvGrpSpPr/>
          <p:nvPr/>
        </p:nvGrpSpPr>
        <p:grpSpPr>
          <a:xfrm>
            <a:off x="9598900" y="628357"/>
            <a:ext cx="2593100" cy="1962564"/>
            <a:chOff x="4166042" y="985205"/>
            <a:chExt cx="2593100" cy="1962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4497C14F-A14B-6C49-AB85-75AF0EA784B1}"/>
                    </a:ext>
                  </a:extLst>
                </p:cNvPr>
                <p:cNvSpPr/>
                <p:nvPr/>
              </p:nvSpPr>
              <p:spPr>
                <a:xfrm>
                  <a:off x="4166042" y="1245693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4497C14F-A14B-6C49-AB85-75AF0EA7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6042" y="1245693"/>
                  <a:ext cx="560434" cy="56043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591F564A-2591-F145-AB54-7FB6A8700456}"/>
                    </a:ext>
                  </a:extLst>
                </p:cNvPr>
                <p:cNvSpPr/>
                <p:nvPr/>
              </p:nvSpPr>
              <p:spPr>
                <a:xfrm>
                  <a:off x="4216561" y="2387335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591F564A-2591-F145-AB54-7FB6A87004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561" y="2387335"/>
                  <a:ext cx="560434" cy="560434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43878D28-A545-1D46-B008-9CF48C70D8D9}"/>
                    </a:ext>
                  </a:extLst>
                </p:cNvPr>
                <p:cNvSpPr/>
                <p:nvPr/>
              </p:nvSpPr>
              <p:spPr>
                <a:xfrm>
                  <a:off x="5182368" y="1917690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43878D28-A545-1D46-B008-9CF48C70D8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368" y="1917690"/>
                  <a:ext cx="560434" cy="56043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3C567A35-D1D3-7747-ADA1-B4413DEDEAF8}"/>
                </a:ext>
              </a:extLst>
            </p:cNvPr>
            <p:cNvCxnSpPr>
              <a:cxnSpLocks/>
              <a:stCxn id="85" idx="5"/>
              <a:endCxn id="87" idx="1"/>
            </p:cNvCxnSpPr>
            <p:nvPr/>
          </p:nvCxnSpPr>
          <p:spPr>
            <a:xfrm>
              <a:off x="4644402" y="1724054"/>
              <a:ext cx="620040" cy="27571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直线箭头连接符 88">
              <a:extLst>
                <a:ext uri="{FF2B5EF4-FFF2-40B4-BE49-F238E27FC236}">
                  <a16:creationId xmlns:a16="http://schemas.microsoft.com/office/drawing/2014/main" id="{E473657F-3FAB-2C48-8558-BF42D3347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7090" y="2345519"/>
              <a:ext cx="444182" cy="2131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952098ED-AB88-2B48-A6E9-0B91052910DA}"/>
                    </a:ext>
                  </a:extLst>
                </p:cNvPr>
                <p:cNvSpPr/>
                <p:nvPr/>
              </p:nvSpPr>
              <p:spPr>
                <a:xfrm>
                  <a:off x="6198708" y="1973875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952098ED-AB88-2B48-A6E9-0B9105291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708" y="1973875"/>
                  <a:ext cx="560434" cy="560434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线箭头连接符 90">
              <a:extLst>
                <a:ext uri="{FF2B5EF4-FFF2-40B4-BE49-F238E27FC236}">
                  <a16:creationId xmlns:a16="http://schemas.microsoft.com/office/drawing/2014/main" id="{BE359922-A985-5C4E-98B3-AE6B58A0D79B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>
              <a:off x="5742802" y="2197908"/>
              <a:ext cx="455906" cy="561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19CCF906-72E1-EC46-AC59-2986312A1425}"/>
                    </a:ext>
                  </a:extLst>
                </p:cNvPr>
                <p:cNvSpPr/>
                <p:nvPr/>
              </p:nvSpPr>
              <p:spPr>
                <a:xfrm>
                  <a:off x="5616241" y="985205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19CCF906-72E1-EC46-AC59-2986312A1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6241" y="985205"/>
                  <a:ext cx="560434" cy="560434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直线箭头连接符 92">
              <a:extLst>
                <a:ext uri="{FF2B5EF4-FFF2-40B4-BE49-F238E27FC236}">
                  <a16:creationId xmlns:a16="http://schemas.microsoft.com/office/drawing/2014/main" id="{15693A35-138B-FA45-9105-91014123A411}"/>
                </a:ext>
              </a:extLst>
            </p:cNvPr>
            <p:cNvCxnSpPr>
              <a:cxnSpLocks/>
              <a:stCxn id="85" idx="7"/>
              <a:endCxn id="92" idx="2"/>
            </p:cNvCxnSpPr>
            <p:nvPr/>
          </p:nvCxnSpPr>
          <p:spPr>
            <a:xfrm flipV="1">
              <a:off x="4644402" y="1265422"/>
              <a:ext cx="971839" cy="62345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直线箭头连接符 93">
              <a:extLst>
                <a:ext uri="{FF2B5EF4-FFF2-40B4-BE49-F238E27FC236}">
                  <a16:creationId xmlns:a16="http://schemas.microsoft.com/office/drawing/2014/main" id="{B077ACD9-F6E0-2D4B-A7E1-329969727AEB}"/>
                </a:ext>
              </a:extLst>
            </p:cNvPr>
            <p:cNvCxnSpPr>
              <a:cxnSpLocks/>
            </p:cNvCxnSpPr>
            <p:nvPr/>
          </p:nvCxnSpPr>
          <p:spPr>
            <a:xfrm>
              <a:off x="6040934" y="1510805"/>
              <a:ext cx="299684" cy="50921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110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>
            <a:extLst>
              <a:ext uri="{FF2B5EF4-FFF2-40B4-BE49-F238E27FC236}">
                <a16:creationId xmlns:a16="http://schemas.microsoft.com/office/drawing/2014/main" id="{E75E9D06-D9F3-5E4E-A85C-578FCEAE2A37}"/>
              </a:ext>
            </a:extLst>
          </p:cNvPr>
          <p:cNvSpPr/>
          <p:nvPr/>
        </p:nvSpPr>
        <p:spPr>
          <a:xfrm>
            <a:off x="5906715" y="5517232"/>
            <a:ext cx="5519936" cy="1064231"/>
          </a:xfrm>
          <a:prstGeom prst="roundRect">
            <a:avLst>
              <a:gd name="adj" fmla="val 7190"/>
            </a:avLst>
          </a:prstGeom>
          <a:solidFill>
            <a:schemeClr val="accent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660D1E5-5423-314A-8D57-9CEEAF2C48E5}"/>
                  </a:ext>
                </a:extLst>
              </p:cNvPr>
              <p:cNvSpPr txBox="1"/>
              <p:nvPr/>
            </p:nvSpPr>
            <p:spPr>
              <a:xfrm>
                <a:off x="5874945" y="5528727"/>
                <a:ext cx="5487890" cy="1037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𝐵𝑃𝑅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𝑢𝑖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𝑢𝑗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2660D1E5-5423-314A-8D57-9CEEAF2C4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945" y="5528727"/>
                <a:ext cx="5487890" cy="1037976"/>
              </a:xfrm>
              <a:prstGeom prst="rect">
                <a:avLst/>
              </a:prstGeom>
              <a:blipFill>
                <a:blip r:embed="rId3"/>
                <a:stretch>
                  <a:fillRect t="-125610" b="-169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3.3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Causal Inference-based User Satisfaction Disentanglement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AA2D156-AE03-CC40-A5BC-12EF340A4C63}"/>
                  </a:ext>
                </a:extLst>
              </p:cNvPr>
              <p:cNvSpPr txBox="1"/>
              <p:nvPr/>
            </p:nvSpPr>
            <p:spPr>
              <a:xfrm>
                <a:off x="247468" y="692696"/>
                <a:ext cx="6032183" cy="507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Definition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of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overexposure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effect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b="1" i="1" smtClean="0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endParaRPr kumimoji="1" lang="en-US" altLang="zh-CN" sz="2400" b="1" kern="0" dirty="0">
                  <a:solidFill>
                    <a:srgbClr val="36A5D4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AA2D156-AE03-CC40-A5BC-12EF340A4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68" y="692696"/>
                <a:ext cx="6032183" cy="507896"/>
              </a:xfrm>
              <a:prstGeom prst="rect">
                <a:avLst/>
              </a:prstGeom>
              <a:blipFill>
                <a:blip r:embed="rId4"/>
                <a:stretch>
                  <a:fillRect l="-1471" b="-29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D17B6F61-1E43-464F-B4A9-07F0A0C5F293}"/>
              </a:ext>
            </a:extLst>
          </p:cNvPr>
          <p:cNvGrpSpPr/>
          <p:nvPr/>
        </p:nvGrpSpPr>
        <p:grpSpPr>
          <a:xfrm>
            <a:off x="380698" y="1305856"/>
            <a:ext cx="9505056" cy="1167611"/>
            <a:chOff x="1415480" y="1305856"/>
            <a:chExt cx="9505056" cy="1167611"/>
          </a:xfrm>
        </p:grpSpPr>
        <p:sp>
          <p:nvSpPr>
            <p:cNvPr id="77" name="圆角矩形 76">
              <a:extLst>
                <a:ext uri="{FF2B5EF4-FFF2-40B4-BE49-F238E27FC236}">
                  <a16:creationId xmlns:a16="http://schemas.microsoft.com/office/drawing/2014/main" id="{D8ACC5A9-3C44-BE42-AFBE-86B1EBFBC0BC}"/>
                </a:ext>
              </a:extLst>
            </p:cNvPr>
            <p:cNvSpPr/>
            <p:nvPr/>
          </p:nvSpPr>
          <p:spPr>
            <a:xfrm>
              <a:off x="1415480" y="1305856"/>
              <a:ext cx="9505056" cy="1167611"/>
            </a:xfrm>
            <a:prstGeom prst="roundRect">
              <a:avLst>
                <a:gd name="adj" fmla="val 7190"/>
              </a:avLst>
            </a:prstGeom>
            <a:solidFill>
              <a:schemeClr val="accent1">
                <a:lumMod val="20000"/>
                <a:lumOff val="8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7FD1FF0-B032-604D-AF93-9921C170C90C}"/>
                    </a:ext>
                  </a:extLst>
                </p:cNvPr>
                <p:cNvSpPr txBox="1"/>
                <p:nvPr/>
              </p:nvSpPr>
              <p:spPr>
                <a:xfrm>
                  <a:off x="1439827" y="1405768"/>
                  <a:ext cx="9336694" cy="9425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zh-CN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 </m:t>
                                </m:r>
                                <m:sSubSup>
                                  <m:sSubSup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a:rPr lang="zh-CN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zh-CN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zh-CN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</m:t>
                            </m:r>
                            <m:func>
                              <m:funcPr>
                                <m:ctrlPr>
                                  <a:rPr lang="zh-CN" alt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f>
                                      <m:fPr>
                                        <m:ctrlP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zh-CN" alt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den>
                                    </m:f>
                                    <m:r>
                                      <a:rPr lang="zh-CN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× </m:t>
                                    </m:r>
                                    <m:r>
                                      <a:rPr lang="zh-CN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d>
                                      <m:dPr>
                                        <m:ctrlP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4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zh-CN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zh-CN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7FD1FF0-B032-604D-AF93-9921C170C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9827" y="1405768"/>
                  <a:ext cx="9336694" cy="942566"/>
                </a:xfrm>
                <a:prstGeom prst="rect">
                  <a:avLst/>
                </a:prstGeom>
                <a:blipFill>
                  <a:blip r:embed="rId5"/>
                  <a:stretch>
                    <a:fillRect t="-133333" b="-197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30E8CD8-715E-914C-A538-EA27EEBF61A7}"/>
                  </a:ext>
                </a:extLst>
              </p:cNvPr>
              <p:cNvSpPr txBox="1"/>
              <p:nvPr/>
            </p:nvSpPr>
            <p:spPr>
              <a:xfrm>
                <a:off x="551384" y="2590921"/>
                <a:ext cx="11809312" cy="2251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&lt;|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 is the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-</a:t>
                </a:r>
                <a:r>
                  <a:rPr lang="en-US" altLang="zh-CN" sz="2400" dirty="0" err="1">
                    <a:solidFill>
                      <a:schemeClr val="tx1"/>
                    </a:solidFill>
                    <a:latin typeface="Helvetica" pitchFamily="2" charset="0"/>
                  </a:rPr>
                  <a:t>th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 interaction sequence (i.e., trajectory)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of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user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400" i="1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:</a:t>
                </a:r>
                <a:r>
                  <a:rPr lang="zh-CN" altLang="en-US" sz="24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en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is distance between two items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.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1" lang="en-US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represents the </a:t>
                </a:r>
                <a:r>
                  <a:rPr kumimoji="1" lang="en" altLang="zh-CN" sz="2400" i="1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sensitivity</a:t>
                </a:r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of user </a:t>
                </a:r>
                <a14:m>
                  <m:oMath xmlns:m="http://schemas.openxmlformats.org/officeDocument/2006/math">
                    <m:r>
                      <a:rPr kumimoji="1"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to the overexposure effect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:</a:t>
                </a:r>
                <a:r>
                  <a:rPr kumimoji="1" lang="zh-CN" altLang="en-US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represents the </a:t>
                </a:r>
                <a:r>
                  <a:rPr kumimoji="1" lang="en" altLang="zh-CN" sz="2400" i="1" kern="0" dirty="0" err="1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unendurableness</a:t>
                </a:r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of </a:t>
                </a:r>
                <a:r>
                  <a:rPr kumimoji="1" lang="en-US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item</a:t>
                </a:r>
                <a:r>
                  <a:rPr kumimoji="1" lang="en" altLang="zh-CN" sz="24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4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" altLang="zh-CN" sz="2400" kern="0" dirty="0">
                  <a:solidFill>
                    <a:schemeClr val="tx1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30E8CD8-715E-914C-A538-EA27EEBF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590921"/>
                <a:ext cx="11809312" cy="2251129"/>
              </a:xfrm>
              <a:prstGeom prst="rect">
                <a:avLst/>
              </a:prstGeom>
              <a:blipFill>
                <a:blip r:embed="rId6"/>
                <a:stretch>
                  <a:fillRect l="-752" b="-5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943527FF-0CA9-7E48-9B31-C9569F8C15D2}"/>
              </a:ext>
            </a:extLst>
          </p:cNvPr>
          <p:cNvGrpSpPr/>
          <p:nvPr/>
        </p:nvGrpSpPr>
        <p:grpSpPr>
          <a:xfrm>
            <a:off x="405045" y="5589240"/>
            <a:ext cx="3312368" cy="947599"/>
            <a:chOff x="1271464" y="5589240"/>
            <a:chExt cx="3312368" cy="947599"/>
          </a:xfrm>
        </p:grpSpPr>
        <p:sp>
          <p:nvSpPr>
            <p:cNvPr id="78" name="圆角矩形 77">
              <a:extLst>
                <a:ext uri="{FF2B5EF4-FFF2-40B4-BE49-F238E27FC236}">
                  <a16:creationId xmlns:a16="http://schemas.microsoft.com/office/drawing/2014/main" id="{E8E97FC1-AAB8-0948-8F37-DB38CEC3208E}"/>
                </a:ext>
              </a:extLst>
            </p:cNvPr>
            <p:cNvSpPr/>
            <p:nvPr/>
          </p:nvSpPr>
          <p:spPr>
            <a:xfrm>
              <a:off x="1271464" y="5589240"/>
              <a:ext cx="3312368" cy="947599"/>
            </a:xfrm>
            <a:prstGeom prst="roundRect">
              <a:avLst>
                <a:gd name="adj" fmla="val 7190"/>
              </a:avLst>
            </a:prstGeom>
            <a:solidFill>
              <a:schemeClr val="accent1">
                <a:lumMod val="20000"/>
                <a:lumOff val="8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B51EA82-E953-1D4E-ABB4-6722E7E864A3}"/>
                    </a:ext>
                  </a:extLst>
                </p:cNvPr>
                <p:cNvSpPr txBox="1"/>
                <p:nvPr/>
              </p:nvSpPr>
              <p:spPr>
                <a:xfrm>
                  <a:off x="1309473" y="5600735"/>
                  <a:ext cx="2986328" cy="8608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𝑢𝑖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zh-CN" alt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5B51EA82-E953-1D4E-ABB4-6722E7E864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473" y="5600735"/>
                  <a:ext cx="2986328" cy="860877"/>
                </a:xfrm>
                <a:prstGeom prst="rect">
                  <a:avLst/>
                </a:prstGeom>
                <a:blipFill>
                  <a:blip r:embed="rId7"/>
                  <a:stretch>
                    <a:fillRect t="-4412" b="-102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A94AAC2-8100-3A4B-B878-2DC5369A87FC}"/>
                  </a:ext>
                </a:extLst>
              </p:cNvPr>
              <p:cNvSpPr txBox="1"/>
              <p:nvPr/>
            </p:nvSpPr>
            <p:spPr>
              <a:xfrm>
                <a:off x="247467" y="5032058"/>
                <a:ext cx="6032183" cy="523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Definition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of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user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satisfaction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zh-CN" sz="2400" b="1" i="1">
                                <a:solidFill>
                                  <a:srgbClr val="36A5D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rgbClr val="36A5D4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</a:rPr>
                          <m:t>𝒖𝒊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bSup>
                  </m:oMath>
                </a14:m>
                <a:endParaRPr kumimoji="1" lang="en-US" altLang="zh-CN" sz="2400" b="1" kern="0" dirty="0">
                  <a:solidFill>
                    <a:srgbClr val="36A5D4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A94AAC2-8100-3A4B-B878-2DC5369A8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67" y="5032058"/>
                <a:ext cx="6032183" cy="523926"/>
              </a:xfrm>
              <a:prstGeom prst="rect">
                <a:avLst/>
              </a:prstGeom>
              <a:blipFill>
                <a:blip r:embed="rId8"/>
                <a:stretch>
                  <a:fillRect l="-1471" b="-2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本框 83">
            <a:extLst>
              <a:ext uri="{FF2B5EF4-FFF2-40B4-BE49-F238E27FC236}">
                <a16:creationId xmlns:a16="http://schemas.microsoft.com/office/drawing/2014/main" id="{34F5D5BA-E401-0C47-92F9-A0D79C5F8720}"/>
              </a:ext>
            </a:extLst>
          </p:cNvPr>
          <p:cNvSpPr txBox="1"/>
          <p:nvPr/>
        </p:nvSpPr>
        <p:spPr>
          <a:xfrm>
            <a:off x="5735960" y="5032058"/>
            <a:ext cx="6032183" cy="523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Loss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function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in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training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user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model:</a:t>
            </a:r>
            <a:r>
              <a:rPr kumimoji="1" lang="zh-CN" altLang="en-US" sz="24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endParaRPr kumimoji="1" lang="en-US" altLang="zh-CN" sz="2400" b="1" kern="0" dirty="0">
              <a:solidFill>
                <a:srgbClr val="36A5D4"/>
              </a:solidFill>
              <a:latin typeface="Helvetica" pitchFamily="2" charset="0"/>
              <a:ea typeface="Cambria Math" panose="020405030504060302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A67B717-F51C-FC49-8696-34C8773C9824}"/>
              </a:ext>
            </a:extLst>
          </p:cNvPr>
          <p:cNvGrpSpPr/>
          <p:nvPr/>
        </p:nvGrpSpPr>
        <p:grpSpPr>
          <a:xfrm>
            <a:off x="9598900" y="628357"/>
            <a:ext cx="2593100" cy="1962564"/>
            <a:chOff x="4166042" y="985205"/>
            <a:chExt cx="2593100" cy="1962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4497C14F-A14B-6C49-AB85-75AF0EA784B1}"/>
                    </a:ext>
                  </a:extLst>
                </p:cNvPr>
                <p:cNvSpPr/>
                <p:nvPr/>
              </p:nvSpPr>
              <p:spPr>
                <a:xfrm>
                  <a:off x="4166042" y="1245693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4497C14F-A14B-6C49-AB85-75AF0EA7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6042" y="1245693"/>
                  <a:ext cx="560434" cy="56043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591F564A-2591-F145-AB54-7FB6A8700456}"/>
                    </a:ext>
                  </a:extLst>
                </p:cNvPr>
                <p:cNvSpPr/>
                <p:nvPr/>
              </p:nvSpPr>
              <p:spPr>
                <a:xfrm>
                  <a:off x="4216561" y="2387335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591F564A-2591-F145-AB54-7FB6A87004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561" y="2387335"/>
                  <a:ext cx="560434" cy="560434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43878D28-A545-1D46-B008-9CF48C70D8D9}"/>
                    </a:ext>
                  </a:extLst>
                </p:cNvPr>
                <p:cNvSpPr/>
                <p:nvPr/>
              </p:nvSpPr>
              <p:spPr>
                <a:xfrm>
                  <a:off x="5182368" y="1917690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43878D28-A545-1D46-B008-9CF48C70D8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368" y="1917690"/>
                  <a:ext cx="560434" cy="56043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直线箭头连接符 87">
              <a:extLst>
                <a:ext uri="{FF2B5EF4-FFF2-40B4-BE49-F238E27FC236}">
                  <a16:creationId xmlns:a16="http://schemas.microsoft.com/office/drawing/2014/main" id="{3C567A35-D1D3-7747-ADA1-B4413DEDEAF8}"/>
                </a:ext>
              </a:extLst>
            </p:cNvPr>
            <p:cNvCxnSpPr>
              <a:cxnSpLocks/>
              <a:stCxn id="85" idx="5"/>
              <a:endCxn id="87" idx="1"/>
            </p:cNvCxnSpPr>
            <p:nvPr/>
          </p:nvCxnSpPr>
          <p:spPr>
            <a:xfrm>
              <a:off x="4644402" y="1724054"/>
              <a:ext cx="620040" cy="27571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直线箭头连接符 88">
              <a:extLst>
                <a:ext uri="{FF2B5EF4-FFF2-40B4-BE49-F238E27FC236}">
                  <a16:creationId xmlns:a16="http://schemas.microsoft.com/office/drawing/2014/main" id="{E473657F-3FAB-2C48-8558-BF42D3347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7090" y="2345519"/>
              <a:ext cx="444182" cy="2131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952098ED-AB88-2B48-A6E9-0B91052910DA}"/>
                    </a:ext>
                  </a:extLst>
                </p:cNvPr>
                <p:cNvSpPr/>
                <p:nvPr/>
              </p:nvSpPr>
              <p:spPr>
                <a:xfrm>
                  <a:off x="6198708" y="1973875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90" name="椭圆 89">
                  <a:extLst>
                    <a:ext uri="{FF2B5EF4-FFF2-40B4-BE49-F238E27FC236}">
                      <a16:creationId xmlns:a16="http://schemas.microsoft.com/office/drawing/2014/main" id="{952098ED-AB88-2B48-A6E9-0B9105291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708" y="1973875"/>
                  <a:ext cx="560434" cy="560434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直线箭头连接符 90">
              <a:extLst>
                <a:ext uri="{FF2B5EF4-FFF2-40B4-BE49-F238E27FC236}">
                  <a16:creationId xmlns:a16="http://schemas.microsoft.com/office/drawing/2014/main" id="{BE359922-A985-5C4E-98B3-AE6B58A0D79B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>
              <a:off x="5742802" y="2197908"/>
              <a:ext cx="455906" cy="561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19CCF906-72E1-EC46-AC59-2986312A1425}"/>
                    </a:ext>
                  </a:extLst>
                </p:cNvPr>
                <p:cNvSpPr/>
                <p:nvPr/>
              </p:nvSpPr>
              <p:spPr>
                <a:xfrm>
                  <a:off x="5616241" y="985205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92" name="椭圆 91">
                  <a:extLst>
                    <a:ext uri="{FF2B5EF4-FFF2-40B4-BE49-F238E27FC236}">
                      <a16:creationId xmlns:a16="http://schemas.microsoft.com/office/drawing/2014/main" id="{19CCF906-72E1-EC46-AC59-2986312A14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6241" y="985205"/>
                  <a:ext cx="560434" cy="560434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直线箭头连接符 92">
              <a:extLst>
                <a:ext uri="{FF2B5EF4-FFF2-40B4-BE49-F238E27FC236}">
                  <a16:creationId xmlns:a16="http://schemas.microsoft.com/office/drawing/2014/main" id="{15693A35-138B-FA45-9105-91014123A411}"/>
                </a:ext>
              </a:extLst>
            </p:cNvPr>
            <p:cNvCxnSpPr>
              <a:cxnSpLocks/>
              <a:stCxn id="85" idx="7"/>
              <a:endCxn id="92" idx="2"/>
            </p:cNvCxnSpPr>
            <p:nvPr/>
          </p:nvCxnSpPr>
          <p:spPr>
            <a:xfrm flipV="1">
              <a:off x="4644402" y="1265422"/>
              <a:ext cx="971839" cy="62345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直线箭头连接符 93">
              <a:extLst>
                <a:ext uri="{FF2B5EF4-FFF2-40B4-BE49-F238E27FC236}">
                  <a16:creationId xmlns:a16="http://schemas.microsoft.com/office/drawing/2014/main" id="{B077ACD9-F6E0-2D4B-A7E1-329969727AEB}"/>
                </a:ext>
              </a:extLst>
            </p:cNvPr>
            <p:cNvCxnSpPr>
              <a:cxnSpLocks/>
            </p:cNvCxnSpPr>
            <p:nvPr/>
          </p:nvCxnSpPr>
          <p:spPr>
            <a:xfrm>
              <a:off x="6040934" y="1510805"/>
              <a:ext cx="299684" cy="50921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06453A8-8BF7-3B45-8DA3-137FE6B1FEEC}"/>
              </a:ext>
            </a:extLst>
          </p:cNvPr>
          <p:cNvGrpSpPr/>
          <p:nvPr/>
        </p:nvGrpSpPr>
        <p:grpSpPr>
          <a:xfrm>
            <a:off x="2888232" y="2560935"/>
            <a:ext cx="6036966" cy="2827377"/>
            <a:chOff x="5721727" y="4030623"/>
            <a:chExt cx="6036966" cy="2827377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DB983F7-E9F1-6D49-86D7-E59B95F68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25"/>
            <a:stretch/>
          </p:blipFill>
          <p:spPr>
            <a:xfrm>
              <a:off x="5793735" y="4030623"/>
              <a:ext cx="5964958" cy="2827377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2F78268-56B8-C540-84B0-CBAA36125570}"/>
                </a:ext>
              </a:extLst>
            </p:cNvPr>
            <p:cNvSpPr/>
            <p:nvPr/>
          </p:nvSpPr>
          <p:spPr>
            <a:xfrm>
              <a:off x="5721727" y="4030623"/>
              <a:ext cx="6036966" cy="2827377"/>
            </a:xfrm>
            <a:prstGeom prst="rect">
              <a:avLst/>
            </a:prstGeom>
            <a:blipFill dpi="0" rotWithShape="1">
              <a:blip r:embed="rId15">
                <a:alphaModFix amt="62424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7E772A9-6F6E-4B43-9F5F-255C8E2F2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2027" r="51134" b="51843"/>
            <a:stretch/>
          </p:blipFill>
          <p:spPr>
            <a:xfrm>
              <a:off x="5793735" y="4750702"/>
              <a:ext cx="2914705" cy="2107297"/>
            </a:xfrm>
            <a:prstGeom prst="rect">
              <a:avLst/>
            </a:prstGeom>
            <a:ln>
              <a:solidFill>
                <a:schemeClr val="bg1">
                  <a:alpha val="48000"/>
                </a:schemeClr>
              </a:solidFill>
            </a:ln>
            <a:effectLst>
              <a:outerShdw blurRad="76200" dist="1905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E677973-02F2-BA4C-8ACC-BD0C5583C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" t="2033" r="71573" b="93172"/>
            <a:stretch/>
          </p:blipFill>
          <p:spPr>
            <a:xfrm>
              <a:off x="5977167" y="4133163"/>
              <a:ext cx="1512168" cy="279637"/>
            </a:xfrm>
            <a:prstGeom prst="rect">
              <a:avLst/>
            </a:prstGeom>
            <a:ln>
              <a:solidFill>
                <a:schemeClr val="bg1">
                  <a:alpha val="48000"/>
                </a:schemeClr>
              </a:solidFill>
            </a:ln>
            <a:effectLst>
              <a:outerShdw blurRad="76200" dist="1905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3313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3.3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Causal Inference-based User Satisfaction Disentanglement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AA2D156-AE03-CC40-A5BC-12EF340A4C63}"/>
              </a:ext>
            </a:extLst>
          </p:cNvPr>
          <p:cNvSpPr txBox="1"/>
          <p:nvPr/>
        </p:nvSpPr>
        <p:spPr>
          <a:xfrm>
            <a:off x="370816" y="943372"/>
            <a:ext cx="7849969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Causal</a:t>
            </a:r>
            <a:r>
              <a:rPr kumimoji="1" lang="zh-CN" altLang="en-US" sz="28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Intervention</a:t>
            </a:r>
            <a:r>
              <a:rPr kumimoji="1" lang="zh-CN" altLang="en-US" sz="28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on</a:t>
            </a:r>
            <a:r>
              <a:rPr kumimoji="1" lang="zh-CN" altLang="en-US" sz="28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Overexposure</a:t>
            </a:r>
            <a:r>
              <a:rPr kumimoji="1" lang="zh-CN" altLang="en-US" sz="28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Effect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BDA652-FDE7-8047-91E0-CC814499F09D}"/>
              </a:ext>
            </a:extLst>
          </p:cNvPr>
          <p:cNvGrpSpPr/>
          <p:nvPr/>
        </p:nvGrpSpPr>
        <p:grpSpPr>
          <a:xfrm>
            <a:off x="335360" y="1688884"/>
            <a:ext cx="9067740" cy="1404010"/>
            <a:chOff x="1945778" y="1305856"/>
            <a:chExt cx="8293283" cy="1404010"/>
          </a:xfrm>
        </p:grpSpPr>
        <p:sp>
          <p:nvSpPr>
            <p:cNvPr id="77" name="圆角矩形 76">
              <a:extLst>
                <a:ext uri="{FF2B5EF4-FFF2-40B4-BE49-F238E27FC236}">
                  <a16:creationId xmlns:a16="http://schemas.microsoft.com/office/drawing/2014/main" id="{D8ACC5A9-3C44-BE42-AFBE-86B1EBFBC0BC}"/>
                </a:ext>
              </a:extLst>
            </p:cNvPr>
            <p:cNvSpPr/>
            <p:nvPr/>
          </p:nvSpPr>
          <p:spPr>
            <a:xfrm>
              <a:off x="1945778" y="1305856"/>
              <a:ext cx="8293282" cy="1404010"/>
            </a:xfrm>
            <a:prstGeom prst="roundRect">
              <a:avLst>
                <a:gd name="adj" fmla="val 7190"/>
              </a:avLst>
            </a:prstGeom>
            <a:solidFill>
              <a:schemeClr val="accent1">
                <a:lumMod val="20000"/>
                <a:lumOff val="8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7FD1FF0-B032-604D-AF93-9921C170C90C}"/>
                    </a:ext>
                  </a:extLst>
                </p:cNvPr>
                <p:cNvSpPr txBox="1"/>
                <p:nvPr/>
              </p:nvSpPr>
              <p:spPr>
                <a:xfrm>
                  <a:off x="1977288" y="1405768"/>
                  <a:ext cx="8261773" cy="1126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zh-CN" altLang="en-US" sz="2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zh-CN" alt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zh-CN" altLang="en-US" sz="2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zh-CN" altLang="en-US" sz="2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zh-CN" alt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zh-CN" alt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zh-CN" altLang="en-US" sz="2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6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zh-CN" altLang="en-US" sz="2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zh-CN" altLang="en-US" sz="26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zh-CN" altLang="en-US" sz="2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6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2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zh-CN" altLang="en-US" sz="26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zh-CN" altLang="en-US" sz="2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 </m:t>
                                </m:r>
                                <m:sSubSup>
                                  <m:sSubSupPr>
                                    <m:ctrlPr>
                                      <a:rPr lang="zh-CN" altLang="en-US" sz="26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sz="2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zh-CN" altLang="en-US" sz="2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zh-CN" altLang="en-US" sz="2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en-US" altLang="zh-CN" sz="2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zh-CN" altLang="en-US" sz="26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zh-CN" altLang="en-US" sz="2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zh-CN" alt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zh-CN" altLang="en-US" sz="2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</m:t>
                            </m:r>
                            <m:func>
                              <m:funcPr>
                                <m:ctrlPr>
                                  <a:rPr lang="zh-CN" alt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f>
                                      <m:fPr>
                                        <m:ctrlPr>
                                          <a:rPr lang="zh-CN" altLang="en-US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zh-CN" altLang="en-US" sz="2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260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26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6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26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altLang="zh-CN" sz="2600" b="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6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600" b="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zh-CN" altLang="en-US" sz="2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× </m:t>
                                    </m:r>
                                    <m:r>
                                      <a:rPr lang="zh-CN" alt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d>
                                      <m:dPr>
                                        <m:ctrlPr>
                                          <a:rPr lang="zh-CN" altLang="en-US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2600" b="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26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6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2600" b="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zh-CN" altLang="en-US" sz="2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zh-CN" altLang="en-US" sz="2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67FD1FF0-B032-604D-AF93-9921C170C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88" y="1405768"/>
                  <a:ext cx="8261773" cy="1126462"/>
                </a:xfrm>
                <a:prstGeom prst="rect">
                  <a:avLst/>
                </a:prstGeom>
                <a:blipFill>
                  <a:blip r:embed="rId3"/>
                  <a:stretch>
                    <a:fillRect t="-114444" r="-843" b="-17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E8E97FC1-AAB8-0948-8F37-DB38CEC3208E}"/>
              </a:ext>
            </a:extLst>
          </p:cNvPr>
          <p:cNvSpPr/>
          <p:nvPr/>
        </p:nvSpPr>
        <p:spPr>
          <a:xfrm>
            <a:off x="1199456" y="4939687"/>
            <a:ext cx="2986328" cy="1008111"/>
          </a:xfrm>
          <a:prstGeom prst="roundRect">
            <a:avLst>
              <a:gd name="adj" fmla="val 7190"/>
            </a:avLst>
          </a:prstGeom>
          <a:solidFill>
            <a:schemeClr val="accent1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B51EA82-E953-1D4E-ABB4-6722E7E864A3}"/>
                  </a:ext>
                </a:extLst>
              </p:cNvPr>
              <p:cNvSpPr txBox="1"/>
              <p:nvPr/>
            </p:nvSpPr>
            <p:spPr>
              <a:xfrm>
                <a:off x="1199456" y="4951182"/>
                <a:ext cx="2986328" cy="933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CN" altLang="zh-CN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zh-CN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𝑢𝑖</m:t>
                          </m:r>
                        </m:sub>
                        <m:sup>
                          <m:r>
                            <a:rPr lang="en-US" altLang="zh-CN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𝑢𝑖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lang="en-US" altLang="zh-CN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sz="2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5B51EA82-E953-1D4E-ABB4-6722E7E8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4951182"/>
                <a:ext cx="2986328" cy="933141"/>
              </a:xfrm>
              <a:prstGeom prst="rect">
                <a:avLst/>
              </a:prstGeom>
              <a:blipFill>
                <a:blip r:embed="rId4"/>
                <a:stretch>
                  <a:fillRect t="-5333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A94AAC2-8100-3A4B-B878-2DC5369A87FC}"/>
                  </a:ext>
                </a:extLst>
              </p:cNvPr>
              <p:cNvSpPr txBox="1"/>
              <p:nvPr/>
            </p:nvSpPr>
            <p:spPr>
              <a:xfrm>
                <a:off x="306727" y="4268643"/>
                <a:ext cx="6032183" cy="523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Adjusted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user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satisfaction</a:t>
                </a:r>
                <a:r>
                  <a:rPr kumimoji="1" lang="zh-CN" altLang="en-US" sz="2400" b="1" kern="0" dirty="0">
                    <a:solidFill>
                      <a:srgbClr val="36A5D4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𝒖𝒊</m:t>
                        </m:r>
                      </m:sub>
                      <m:sup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zh-CN" alt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kumimoji="1" lang="en-US" altLang="zh-CN" sz="2400" b="1" kern="0" dirty="0">
                  <a:solidFill>
                    <a:srgbClr val="36A5D4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A94AAC2-8100-3A4B-B878-2DC5369A8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7" y="4268643"/>
                <a:ext cx="6032183" cy="523926"/>
              </a:xfrm>
              <a:prstGeom prst="rect">
                <a:avLst/>
              </a:prstGeom>
              <a:blipFill>
                <a:blip r:embed="rId5"/>
                <a:stretch>
                  <a:fillRect l="-1681" b="-2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22E3C87C-A5F4-F449-90A5-3E115C1ED4AD}"/>
              </a:ext>
            </a:extLst>
          </p:cNvPr>
          <p:cNvGrpSpPr/>
          <p:nvPr/>
        </p:nvGrpSpPr>
        <p:grpSpPr>
          <a:xfrm>
            <a:off x="9264352" y="650019"/>
            <a:ext cx="2854559" cy="1988198"/>
            <a:chOff x="7109244" y="1002094"/>
            <a:chExt cx="2854559" cy="1988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D0435E64-E8B7-4349-BA4F-8894BBA87C8E}"/>
                    </a:ext>
                  </a:extLst>
                </p:cNvPr>
                <p:cNvSpPr/>
                <p:nvPr/>
              </p:nvSpPr>
              <p:spPr>
                <a:xfrm>
                  <a:off x="7109244" y="1288216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D0435E64-E8B7-4349-BA4F-8894BBA87C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9244" y="1288216"/>
                  <a:ext cx="560434" cy="560434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307EBDF8-32F0-9A45-AD55-B340186391C0}"/>
                    </a:ext>
                  </a:extLst>
                </p:cNvPr>
                <p:cNvSpPr/>
                <p:nvPr/>
              </p:nvSpPr>
              <p:spPr>
                <a:xfrm>
                  <a:off x="7159764" y="2429858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307EBDF8-32F0-9A45-AD55-B340186391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764" y="2429858"/>
                  <a:ext cx="560434" cy="56043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720C8803-1ABD-124C-A00C-F2B69CF57374}"/>
                    </a:ext>
                  </a:extLst>
                </p:cNvPr>
                <p:cNvSpPr/>
                <p:nvPr/>
              </p:nvSpPr>
              <p:spPr>
                <a:xfrm>
                  <a:off x="8125571" y="1960213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720C8803-1ABD-124C-A00C-F2B69CF573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5571" y="1960213"/>
                  <a:ext cx="560434" cy="56043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FF07E044-16F1-634E-A48F-AB763378EB67}"/>
                </a:ext>
              </a:extLst>
            </p:cNvPr>
            <p:cNvCxnSpPr>
              <a:cxnSpLocks/>
              <a:stCxn id="13" idx="5"/>
              <a:endCxn id="15" idx="1"/>
            </p:cNvCxnSpPr>
            <p:nvPr/>
          </p:nvCxnSpPr>
          <p:spPr>
            <a:xfrm>
              <a:off x="7587604" y="1766577"/>
              <a:ext cx="620040" cy="27571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D17752DB-9DA4-544A-B30E-8C61E45A3EAA}"/>
                    </a:ext>
                  </a:extLst>
                </p:cNvPr>
                <p:cNvSpPr/>
                <p:nvPr/>
              </p:nvSpPr>
              <p:spPr>
                <a:xfrm>
                  <a:off x="9141911" y="2016397"/>
                  <a:ext cx="560434" cy="560434"/>
                </a:xfrm>
                <a:prstGeom prst="ellipse">
                  <a:avLst/>
                </a:prstGeom>
                <a:noFill/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D17752DB-9DA4-544A-B30E-8C61E45A3E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1911" y="2016397"/>
                  <a:ext cx="560434" cy="56043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92807AE7-38DC-8145-87F5-89F20EA4AEC4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>
              <a:off x="8686004" y="2240430"/>
              <a:ext cx="455906" cy="561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0933EA3E-0BFC-BC44-A70A-B4B189CD6569}"/>
                    </a:ext>
                  </a:extLst>
                </p:cNvPr>
                <p:cNvSpPr/>
                <p:nvPr/>
              </p:nvSpPr>
              <p:spPr>
                <a:xfrm>
                  <a:off x="9403369" y="1002094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kumimoji="1" lang="zh-CN" alt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0933EA3E-0BFC-BC44-A70A-B4B189CD65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3369" y="1002094"/>
                  <a:ext cx="560434" cy="560434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066B3B38-EC35-A347-AD34-31AB0DCA3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0015" y="1568517"/>
              <a:ext cx="148552" cy="447881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C407E323-4862-9C4A-A75F-63803D9A3BE8}"/>
                    </a:ext>
                  </a:extLst>
                </p:cNvPr>
                <p:cNvSpPr/>
                <p:nvPr/>
              </p:nvSpPr>
              <p:spPr>
                <a:xfrm>
                  <a:off x="8353524" y="1017402"/>
                  <a:ext cx="560434" cy="56043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400" dirty="0">
                    <a:solidFill>
                      <a:schemeClr val="tx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C407E323-4862-9C4A-A75F-63803D9A3B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3524" y="1017402"/>
                  <a:ext cx="560434" cy="56043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5FBAFCBE-EF17-AF49-8F85-3F42C4D55857}"/>
                </a:ext>
              </a:extLst>
            </p:cNvPr>
            <p:cNvCxnSpPr>
              <a:cxnSpLocks/>
              <a:stCxn id="13" idx="7"/>
              <a:endCxn id="21" idx="2"/>
            </p:cNvCxnSpPr>
            <p:nvPr/>
          </p:nvCxnSpPr>
          <p:spPr>
            <a:xfrm flipV="1">
              <a:off x="7587604" y="1297619"/>
              <a:ext cx="765920" cy="7267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68627865-5133-5E40-93A9-380E2B96681E}"/>
                </a:ext>
              </a:extLst>
            </p:cNvPr>
            <p:cNvCxnSpPr>
              <a:cxnSpLocks/>
            </p:cNvCxnSpPr>
            <p:nvPr/>
          </p:nvCxnSpPr>
          <p:spPr>
            <a:xfrm>
              <a:off x="8891491" y="1553384"/>
              <a:ext cx="370570" cy="406829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Picture 9">
              <a:extLst>
                <a:ext uri="{FF2B5EF4-FFF2-40B4-BE49-F238E27FC236}">
                  <a16:creationId xmlns:a16="http://schemas.microsoft.com/office/drawing/2014/main" id="{C3909D70-D2D0-C24D-9666-E8662DE75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20" t="-4835" r="-5448" b="62476"/>
            <a:stretch/>
          </p:blipFill>
          <p:spPr>
            <a:xfrm rot="2220918">
              <a:off x="8805003" y="1507561"/>
              <a:ext cx="481028" cy="460037"/>
            </a:xfrm>
            <a:prstGeom prst="rect">
              <a:avLst/>
            </a:prstGeom>
          </p:spPr>
        </p:pic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C1DA1111-DCBE-B241-83F8-4CA57CBBB8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9524" y="2394408"/>
              <a:ext cx="444182" cy="2131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D5E3170-02D1-C84E-9B4E-54C2E6A9C6C9}"/>
                  </a:ext>
                </a:extLst>
              </p:cNvPr>
              <p:cNvSpPr txBox="1"/>
              <p:nvPr/>
            </p:nvSpPr>
            <p:spPr>
              <a:xfrm>
                <a:off x="686568" y="3382251"/>
                <a:ext cx="10884583" cy="473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lang="en-US" altLang="zh-CN" sz="2200" dirty="0">
                    <a:solidFill>
                      <a:schemeClr val="tx1"/>
                    </a:solidFill>
                    <a:latin typeface="Helvetica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Variables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Helvetica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Helvetica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Helvetica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" altLang="zh-CN" sz="2200" dirty="0">
                    <a:latin typeface="Helvetica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Asterisk</a:t>
                </a:r>
                <a14:m>
                  <m:oMath xmlns:m="http://schemas.openxmlformats.org/officeDocument/2006/math">
                    <m:r>
                      <a:rPr lang="zh-CN" altLang="en-US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“</m:t>
                    </m:r>
                    <m:r>
                      <a:rPr lang="zh-CN" alt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kumimoji="1" lang="zh-CN" altLang="en-US" sz="2200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are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these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in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inference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stage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(i.e.,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RL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planning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stage)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endParaRPr kumimoji="1" lang="en-US" altLang="zh-CN" sz="2200" kern="0" dirty="0">
                  <a:solidFill>
                    <a:schemeClr val="tx1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D5E3170-02D1-C84E-9B4E-54C2E6A9C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8" y="3382251"/>
                <a:ext cx="10884583" cy="473206"/>
              </a:xfrm>
              <a:prstGeom prst="rect">
                <a:avLst/>
              </a:prstGeom>
              <a:blipFill>
                <a:blip r:embed="rId13"/>
                <a:stretch>
                  <a:fillRect l="-699" b="-2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F3C8AD86-3FB6-7344-9F23-B929EFD38D3E}"/>
              </a:ext>
            </a:extLst>
          </p:cNvPr>
          <p:cNvGrpSpPr/>
          <p:nvPr/>
        </p:nvGrpSpPr>
        <p:grpSpPr>
          <a:xfrm>
            <a:off x="5819674" y="3933056"/>
            <a:ext cx="6036966" cy="2827377"/>
            <a:chOff x="5721727" y="4030623"/>
            <a:chExt cx="6036966" cy="282737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AC1A26A-2478-1D40-9692-34144D2F4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525"/>
            <a:stretch/>
          </p:blipFill>
          <p:spPr>
            <a:xfrm>
              <a:off x="5793735" y="4030623"/>
              <a:ext cx="5964958" cy="2827377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44586B7-A414-BF48-83AF-900349ACBE6F}"/>
                </a:ext>
              </a:extLst>
            </p:cNvPr>
            <p:cNvSpPr/>
            <p:nvPr/>
          </p:nvSpPr>
          <p:spPr>
            <a:xfrm>
              <a:off x="5721727" y="4030623"/>
              <a:ext cx="6036966" cy="2827377"/>
            </a:xfrm>
            <a:prstGeom prst="rect">
              <a:avLst/>
            </a:prstGeom>
            <a:blipFill dpi="0" rotWithShape="1">
              <a:blip r:embed="rId15">
                <a:alphaModFix amt="62424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5A25378-037B-8A43-B040-328C89896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6" t="12027" r="31585" b="51843"/>
            <a:stretch/>
          </p:blipFill>
          <p:spPr>
            <a:xfrm>
              <a:off x="7006165" y="4750702"/>
              <a:ext cx="2868468" cy="2107297"/>
            </a:xfrm>
            <a:prstGeom prst="rect">
              <a:avLst/>
            </a:prstGeom>
            <a:ln>
              <a:solidFill>
                <a:schemeClr val="bg1">
                  <a:alpha val="48000"/>
                </a:schemeClr>
              </a:solidFill>
            </a:ln>
            <a:effectLst>
              <a:outerShdw blurRad="76200" dist="1905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C3A447F-9EC1-864C-A6AA-FEDD0784D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3" t="802" r="39835" b="92995"/>
            <a:stretch/>
          </p:blipFill>
          <p:spPr>
            <a:xfrm>
              <a:off x="7870261" y="4061385"/>
              <a:ext cx="1512168" cy="361750"/>
            </a:xfrm>
            <a:prstGeom prst="rect">
              <a:avLst/>
            </a:prstGeom>
            <a:ln>
              <a:solidFill>
                <a:schemeClr val="bg1">
                  <a:alpha val="48000"/>
                </a:schemeClr>
              </a:solidFill>
            </a:ln>
            <a:effectLst>
              <a:outerShdw blurRad="76200" dist="1905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" name="任意形状 4">
            <a:extLst>
              <a:ext uri="{FF2B5EF4-FFF2-40B4-BE49-F238E27FC236}">
                <a16:creationId xmlns:a16="http://schemas.microsoft.com/office/drawing/2014/main" id="{6372A8E5-79DF-CE4A-B6C8-547BBF4D8F3E}"/>
              </a:ext>
            </a:extLst>
          </p:cNvPr>
          <p:cNvSpPr/>
          <p:nvPr/>
        </p:nvSpPr>
        <p:spPr>
          <a:xfrm>
            <a:off x="1846385" y="5820508"/>
            <a:ext cx="6822830" cy="652485"/>
          </a:xfrm>
          <a:custGeom>
            <a:avLst/>
            <a:gdLst>
              <a:gd name="connsiteX0" fmla="*/ 0 w 6822830"/>
              <a:gd name="connsiteY0" fmla="*/ 0 h 652485"/>
              <a:gd name="connsiteX1" fmla="*/ 2954215 w 6822830"/>
              <a:gd name="connsiteY1" fmla="*/ 650630 h 652485"/>
              <a:gd name="connsiteX2" fmla="*/ 6822830 w 6822830"/>
              <a:gd name="connsiteY2" fmla="*/ 158261 h 65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2830" h="652485">
                <a:moveTo>
                  <a:pt x="0" y="0"/>
                </a:moveTo>
                <a:cubicBezTo>
                  <a:pt x="908538" y="312126"/>
                  <a:pt x="1817077" y="624253"/>
                  <a:pt x="2954215" y="650630"/>
                </a:cubicBezTo>
                <a:cubicBezTo>
                  <a:pt x="4091353" y="677007"/>
                  <a:pt x="5457091" y="417634"/>
                  <a:pt x="6822830" y="158261"/>
                </a:cubicBezTo>
              </a:path>
            </a:pathLst>
          </a:custGeom>
          <a:noFill/>
          <a:ln w="41275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02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102981" y="29858"/>
            <a:ext cx="10673539" cy="5195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b="1" dirty="0">
                <a:solidFill>
                  <a:schemeClr val="tx1"/>
                </a:solidFill>
                <a:latin typeface="+mj-ea"/>
                <a:cs typeface="+mn-ea"/>
                <a:sym typeface="+mn-lt"/>
              </a:rPr>
              <a:t>Outline</a:t>
            </a:r>
            <a:endParaRPr lang="zh-CN" altLang="en-US" b="1" dirty="0">
              <a:solidFill>
                <a:schemeClr val="tx1"/>
              </a:solidFill>
              <a:latin typeface="+mj-ea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029035-49F7-2D4C-B27B-22F15F38483E}"/>
              </a:ext>
            </a:extLst>
          </p:cNvPr>
          <p:cNvSpPr txBox="1"/>
          <p:nvPr/>
        </p:nvSpPr>
        <p:spPr>
          <a:xfrm>
            <a:off x="742728" y="1052736"/>
            <a:ext cx="11449272" cy="5323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Background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Motivation.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Related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Works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Existing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Problems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Proposed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Method:</a:t>
            </a:r>
            <a:r>
              <a:rPr kumimoji="1"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CIRS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3200" b="1" dirty="0">
                <a:solidFill>
                  <a:srgbClr val="C00000"/>
                </a:solidFill>
                <a:latin typeface="Helvetica" pitchFamily="2" charset="0"/>
              </a:rPr>
              <a:t>Experiments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Experimental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Setup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Performance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Comparison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3200" dirty="0">
                <a:latin typeface="Candara" panose="020E0502030303020204" pitchFamily="34" charset="0"/>
              </a:rPr>
              <a:t>More</a:t>
            </a:r>
            <a:r>
              <a:rPr kumimoji="1" lang="zh-CN" altLang="en-US" sz="3200" dirty="0">
                <a:latin typeface="Candara" panose="020E0502030303020204" pitchFamily="34" charset="0"/>
              </a:rPr>
              <a:t> </a:t>
            </a:r>
            <a:r>
              <a:rPr kumimoji="1" lang="en-US" altLang="zh-CN" sz="3200" dirty="0">
                <a:latin typeface="Candara" panose="020E0502030303020204" pitchFamily="34" charset="0"/>
              </a:rPr>
              <a:t>Analysis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endParaRPr kumimoji="1" lang="en-US" altLang="zh-CN" sz="3200" b="1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6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1.1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Filter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Bubbles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in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Recommendation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pic>
        <p:nvPicPr>
          <p:cNvPr id="1028" name="Picture 4" descr="Social media filter bubble">
            <a:extLst>
              <a:ext uri="{FF2B5EF4-FFF2-40B4-BE49-F238E27FC236}">
                <a16:creationId xmlns:a16="http://schemas.microsoft.com/office/drawing/2014/main" id="{DE0EC35A-C85D-7047-87E4-E1ADC074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13" b="90225" l="7777" r="92430">
                        <a14:foregroundMark x1="7869" y1="50624" x2="7869" y2="50624"/>
                        <a14:foregroundMark x1="32214" y1="8313" x2="32214" y2="8313"/>
                        <a14:foregroundMark x1="29521" y1="90582" x2="35780" y2="90260"/>
                        <a14:foregroundMark x1="35780" y1="90260" x2="37598" y2="90260"/>
                        <a14:foregroundMark x1="90957" y1="47306" x2="90957" y2="47306"/>
                        <a14:foregroundMark x1="92430" y1="49875" x2="92430" y2="49875"/>
                        <a14:foregroundMark x1="29406" y1="25687" x2="29406" y2="25687"/>
                        <a14:foregroundMark x1="30189" y1="23261" x2="31454" y2="28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27" y="2945671"/>
            <a:ext cx="5890452" cy="379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5606B39-E7A3-1642-8EE0-DC162AFDD8F7}"/>
              </a:ext>
            </a:extLst>
          </p:cNvPr>
          <p:cNvSpPr txBox="1"/>
          <p:nvPr/>
        </p:nvSpPr>
        <p:spPr>
          <a:xfrm>
            <a:off x="689373" y="942602"/>
            <a:ext cx="11502627" cy="2284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latin typeface="Helvetica" pitchFamily="2" charset="0"/>
              </a:rPr>
              <a:t>Filter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bubble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latin typeface="Helvetica" pitchFamily="2" charset="0"/>
              </a:rPr>
              <a:t>The phenomenon that recommender </a:t>
            </a:r>
            <a:r>
              <a:rPr lang="en-US" altLang="zh-CN" sz="2800" b="1" dirty="0">
                <a:solidFill>
                  <a:srgbClr val="00B0F0"/>
                </a:solidFill>
                <a:latin typeface="Helvetica" pitchFamily="2" charset="0"/>
              </a:rPr>
              <a:t>emphasizes only a small set of items in the feedback loop</a:t>
            </a:r>
            <a:r>
              <a:rPr lang="en-US" altLang="zh-CN" sz="2800" dirty="0">
                <a:latin typeface="Helvetica" pitchFamily="2" charset="0"/>
              </a:rPr>
              <a:t> of the interaction process</a:t>
            </a:r>
          </a:p>
          <a:p>
            <a:pPr marL="971550" lvl="1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latin typeface="Helvetica" pitchFamily="2" charset="0"/>
              </a:rPr>
              <a:t>Similar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concepts: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echo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chamber,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information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cocoon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250DD4E-DE05-E248-B468-B8DFD90BD5BE}"/>
              </a:ext>
            </a:extLst>
          </p:cNvPr>
          <p:cNvSpPr txBox="1"/>
          <p:nvPr/>
        </p:nvSpPr>
        <p:spPr>
          <a:xfrm>
            <a:off x="2084090" y="6394274"/>
            <a:ext cx="8332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Filter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bubbles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in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the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recommendation-feedback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loop</a:t>
            </a:r>
            <a:endParaRPr lang="zh-CN" altLang="en-US" sz="24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4.1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Experimental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Setup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AA2D156-AE03-CC40-A5BC-12EF340A4C63}"/>
              </a:ext>
            </a:extLst>
          </p:cNvPr>
          <p:cNvSpPr txBox="1"/>
          <p:nvPr/>
        </p:nvSpPr>
        <p:spPr>
          <a:xfrm>
            <a:off x="767408" y="667144"/>
            <a:ext cx="9793088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Recommendation</a:t>
            </a:r>
            <a:r>
              <a:rPr kumimoji="1" lang="zh-CN" altLang="en-US" sz="2800" b="1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Environments:</a:t>
            </a:r>
            <a:endParaRPr kumimoji="1" lang="en-US" altLang="zh-CN" sz="2800" b="1" i="1" kern="0" dirty="0">
              <a:latin typeface="Helvetica" pitchFamily="2" charset="0"/>
              <a:ea typeface="Cambria Math" panose="02040503050406030204" pitchFamily="18" charset="0"/>
            </a:endParaRPr>
          </a:p>
        </p:txBody>
      </p:sp>
      <p:sp>
        <p:nvSpPr>
          <p:cNvPr id="423" name="文本框 422">
            <a:extLst>
              <a:ext uri="{FF2B5EF4-FFF2-40B4-BE49-F238E27FC236}">
                <a16:creationId xmlns:a16="http://schemas.microsoft.com/office/drawing/2014/main" id="{86581F0B-7D15-2540-B12D-B9AE974F172B}"/>
              </a:ext>
            </a:extLst>
          </p:cNvPr>
          <p:cNvSpPr txBox="1"/>
          <p:nvPr/>
        </p:nvSpPr>
        <p:spPr>
          <a:xfrm>
            <a:off x="6672064" y="682499"/>
            <a:ext cx="6202392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i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1.</a:t>
            </a:r>
            <a:r>
              <a:rPr kumimoji="1" lang="zh-CN" altLang="en-US" sz="2800" b="1" i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i="1" kern="0" dirty="0" err="1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VirtualTaobao</a:t>
            </a:r>
            <a:endParaRPr kumimoji="1" lang="en-US" altLang="zh-CN" sz="2800" b="1" i="1" kern="0" dirty="0">
              <a:solidFill>
                <a:srgbClr val="36A5D4"/>
              </a:solidFill>
              <a:latin typeface="Helvetica" pitchFamily="2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786537E8-430B-6344-8732-F4F063FE3A19}"/>
                  </a:ext>
                </a:extLst>
              </p:cNvPr>
              <p:cNvSpPr txBox="1"/>
              <p:nvPr/>
            </p:nvSpPr>
            <p:spPr>
              <a:xfrm>
                <a:off x="766319" y="1674673"/>
                <a:ext cx="11100556" cy="3508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600" dirty="0"/>
                  <a:t>A</a:t>
                </a:r>
                <a:r>
                  <a:rPr lang="zh-CN" altLang="en-US" sz="2600" dirty="0"/>
                  <a:t> benchmark RL environment for recommendation. </a:t>
                </a:r>
                <a:endParaRPr lang="en-US" altLang="zh-CN" sz="260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600" dirty="0"/>
                  <a:t>C</a:t>
                </a:r>
                <a:r>
                  <a:rPr lang="zh-CN" altLang="en-US" sz="2600" dirty="0"/>
                  <a:t>reated by simulating the behaviors of real users on Taobao</a:t>
                </a:r>
                <a:r>
                  <a:rPr lang="en-US" altLang="zh-CN" sz="2600" dirty="0"/>
                  <a:t>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600" dirty="0"/>
                  <a:t>A</a:t>
                </a:r>
                <a:r>
                  <a:rPr lang="zh-CN" altLang="en-US" sz="2600" dirty="0"/>
                  <a:t> user is represented as an </a:t>
                </a:r>
                <a:r>
                  <a:rPr lang="en-US" altLang="zh-CN" sz="2600" dirty="0"/>
                  <a:t>88</a:t>
                </a:r>
                <a:r>
                  <a:rPr lang="zh-CN" altLang="en-US" sz="2600" dirty="0"/>
                  <a:t>-dimensional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0" smtClean="0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  <m:t>88</m:t>
                        </m:r>
                      </m:sup>
                    </m:sSup>
                  </m:oMath>
                </a14:m>
                <a:endParaRPr lang="en-US" altLang="zh-CN" sz="2600" b="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600" dirty="0"/>
                  <a:t>An</a:t>
                </a:r>
                <a:r>
                  <a:rPr lang="zh-CN" altLang="en-US" sz="2600" dirty="0"/>
                  <a:t> item is represented as a </a:t>
                </a:r>
                <a:r>
                  <a:rPr lang="en-US" altLang="zh-CN" sz="2600" dirty="0"/>
                  <a:t>27</a:t>
                </a:r>
                <a:r>
                  <a:rPr lang="zh-CN" altLang="en-US" sz="2600" dirty="0"/>
                  <a:t>-dimensional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</m:t>
                        </m:r>
                      </m:sup>
                    </m:sSup>
                    <m:r>
                      <a:rPr lang="en-US" altLang="zh-CN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,0≤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altLang="zh-CN" sz="2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zh-CN" sz="2600" dirty="0"/>
                  <a:t>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600" dirty="0"/>
                  <a:t>When</a:t>
                </a:r>
                <a:r>
                  <a:rPr lang="zh-CN" altLang="en-US" sz="2600" dirty="0"/>
                  <a:t> </a:t>
                </a:r>
                <a:r>
                  <a:rPr lang="en" altLang="zh-CN" sz="2600" dirty="0"/>
                  <a:t>a recommender makes an action</a:t>
                </a:r>
                <a:r>
                  <a:rPr lang="en-US" altLang="zh-CN" sz="2600" dirty="0"/>
                  <a:t>,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the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environment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will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immediately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return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a</a:t>
                </a:r>
                <a:r>
                  <a:rPr lang="zh-CN" altLang="en-US" sz="2600" dirty="0"/>
                  <a:t> </a:t>
                </a:r>
                <a:r>
                  <a:rPr lang="en-US" altLang="zh-CN" sz="2600" i="1" dirty="0"/>
                  <a:t>reward</a:t>
                </a:r>
                <a:r>
                  <a:rPr lang="zh-CN" altLang="en-US" sz="2600" i="1" dirty="0"/>
                  <a:t> </a:t>
                </a:r>
                <a:r>
                  <a:rPr lang="en-US" altLang="zh-CN" sz="2600" dirty="0"/>
                  <a:t>representing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the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number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of</a:t>
                </a:r>
                <a:r>
                  <a:rPr lang="zh-CN" altLang="en-US" sz="2600" dirty="0"/>
                  <a:t> </a:t>
                </a:r>
                <a:r>
                  <a:rPr lang="en-US" altLang="zh-CN" sz="2600" dirty="0"/>
                  <a:t>clicks,</a:t>
                </a:r>
                <a:r>
                  <a:rPr lang="zh-CN" altLang="en-US" sz="2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600" b="0" i="1" smtClean="0">
                        <a:latin typeface="Cambria Math" panose="02040503050406030204" pitchFamily="18" charset="0"/>
                      </a:rPr>
                      <m:t>∈{0,1,⋯,10}</m:t>
                    </m:r>
                  </m:oMath>
                </a14:m>
                <a:r>
                  <a:rPr lang="en-US" altLang="zh-CN" sz="2600" dirty="0"/>
                  <a:t>.</a:t>
                </a:r>
              </a:p>
            </p:txBody>
          </p:sp>
        </mc:Choice>
        <mc:Fallback xmlns=""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786537E8-430B-6344-8732-F4F063FE3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9" y="1674673"/>
                <a:ext cx="11100556" cy="3508653"/>
              </a:xfrm>
              <a:prstGeom prst="rect">
                <a:avLst/>
              </a:prstGeom>
              <a:blipFill>
                <a:blip r:embed="rId3"/>
                <a:stretch>
                  <a:fillRect l="-914" t="-1805" b="-36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71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4.1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Experimental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Setup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AA2D156-AE03-CC40-A5BC-12EF340A4C63}"/>
              </a:ext>
            </a:extLst>
          </p:cNvPr>
          <p:cNvSpPr txBox="1"/>
          <p:nvPr/>
        </p:nvSpPr>
        <p:spPr>
          <a:xfrm>
            <a:off x="767408" y="667144"/>
            <a:ext cx="9793088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Recommendation</a:t>
            </a:r>
            <a:r>
              <a:rPr kumimoji="1" lang="zh-CN" altLang="en-US" sz="2800" b="1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Environments:</a:t>
            </a:r>
            <a:endParaRPr kumimoji="1" lang="en-US" altLang="zh-CN" sz="2800" b="1" i="1" kern="0" dirty="0">
              <a:latin typeface="Helvetica" pitchFamily="2" charset="0"/>
              <a:ea typeface="Cambria Math" panose="02040503050406030204" pitchFamily="18" charset="0"/>
            </a:endParaRPr>
          </a:p>
        </p:txBody>
      </p:sp>
      <p:sp>
        <p:nvSpPr>
          <p:cNvPr id="423" name="文本框 422">
            <a:extLst>
              <a:ext uri="{FF2B5EF4-FFF2-40B4-BE49-F238E27FC236}">
                <a16:creationId xmlns:a16="http://schemas.microsoft.com/office/drawing/2014/main" id="{86581F0B-7D15-2540-B12D-B9AE974F172B}"/>
              </a:ext>
            </a:extLst>
          </p:cNvPr>
          <p:cNvSpPr txBox="1"/>
          <p:nvPr/>
        </p:nvSpPr>
        <p:spPr>
          <a:xfrm>
            <a:off x="6600056" y="667144"/>
            <a:ext cx="6202392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i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2.</a:t>
            </a:r>
            <a:r>
              <a:rPr kumimoji="1" lang="zh-CN" altLang="en-US" sz="2800" b="1" i="1" kern="0" dirty="0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i="1" kern="0" dirty="0" err="1">
                <a:solidFill>
                  <a:srgbClr val="36A5D4"/>
                </a:solidFill>
                <a:latin typeface="Helvetica" pitchFamily="2" charset="0"/>
                <a:ea typeface="Cambria Math" panose="02040503050406030204" pitchFamily="18" charset="0"/>
              </a:rPr>
              <a:t>KuaiEnv</a:t>
            </a:r>
            <a:endParaRPr kumimoji="1" lang="en-US" altLang="zh-CN" sz="2800" b="1" i="1" kern="0" dirty="0">
              <a:solidFill>
                <a:srgbClr val="36A5D4"/>
              </a:solidFill>
              <a:latin typeface="Helvetica" pitchFamily="2" charset="0"/>
              <a:ea typeface="Cambria Math" panose="020405030504060302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41FF36-21DA-BC48-9C1D-D3D360CD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89" y="2852936"/>
            <a:ext cx="11255896" cy="41164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96268D-BAF3-7146-A00F-52226103D9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" b="55760"/>
          <a:stretch/>
        </p:blipFill>
        <p:spPr>
          <a:xfrm>
            <a:off x="223484" y="1401990"/>
            <a:ext cx="5872516" cy="1090906"/>
          </a:xfrm>
          <a:prstGeom prst="rect">
            <a:avLst/>
          </a:prstGeom>
        </p:spPr>
      </p:pic>
      <p:pic>
        <p:nvPicPr>
          <p:cNvPr id="403" name="图片 402">
            <a:extLst>
              <a:ext uri="{FF2B5EF4-FFF2-40B4-BE49-F238E27FC236}">
                <a16:creationId xmlns:a16="http://schemas.microsoft.com/office/drawing/2014/main" id="{8DE7B085-B191-4C4D-A274-585233BB95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8" b="-41"/>
          <a:stretch/>
        </p:blipFill>
        <p:spPr>
          <a:xfrm>
            <a:off x="6319484" y="1401990"/>
            <a:ext cx="5872516" cy="141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4.1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Experimental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Setup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AA2D156-AE03-CC40-A5BC-12EF340A4C63}"/>
              </a:ext>
            </a:extLst>
          </p:cNvPr>
          <p:cNvSpPr txBox="1"/>
          <p:nvPr/>
        </p:nvSpPr>
        <p:spPr>
          <a:xfrm>
            <a:off x="767408" y="667144"/>
            <a:ext cx="9793088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Exit</a:t>
            </a:r>
            <a:r>
              <a:rPr kumimoji="1" lang="zh-CN" altLang="en-US" sz="2800" b="1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Mechanism:</a:t>
            </a:r>
            <a:endParaRPr kumimoji="1" lang="en-US" altLang="zh-CN" sz="2800" b="1" i="1" kern="0" dirty="0">
              <a:latin typeface="Helvetica" pitchFamily="2" charset="0"/>
              <a:ea typeface="Cambria Math" panose="020405030504060302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12AB42-9BB8-0446-96F1-07CC6E997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2" y="1401990"/>
            <a:ext cx="12081288" cy="50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0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95FD541-3A8A-824A-8A9F-EE4DA5C81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3"/>
          <a:stretch/>
        </p:blipFill>
        <p:spPr>
          <a:xfrm>
            <a:off x="5159896" y="3203227"/>
            <a:ext cx="2946519" cy="296489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4.1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Experimental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Setup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AA2D156-AE03-CC40-A5BC-12EF340A4C63}"/>
              </a:ext>
            </a:extLst>
          </p:cNvPr>
          <p:cNvSpPr txBox="1"/>
          <p:nvPr/>
        </p:nvSpPr>
        <p:spPr>
          <a:xfrm>
            <a:off x="767408" y="667144"/>
            <a:ext cx="9793088" cy="648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3200" b="1" kern="0" dirty="0">
                <a:latin typeface="Helvetica" pitchFamily="2" charset="0"/>
                <a:ea typeface="Cambria Math" panose="02040503050406030204" pitchFamily="18" charset="0"/>
              </a:rPr>
              <a:t>Evaluation</a:t>
            </a:r>
            <a:r>
              <a:rPr kumimoji="1" lang="zh-CN" altLang="en-US" sz="3200" b="1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3200" b="1" kern="0" dirty="0">
                <a:latin typeface="Helvetica" pitchFamily="2" charset="0"/>
                <a:ea typeface="Cambria Math" panose="02040503050406030204" pitchFamily="18" charset="0"/>
              </a:rPr>
              <a:t>metric:</a:t>
            </a:r>
            <a:endParaRPr kumimoji="1" lang="en-US" altLang="zh-CN" sz="3200" b="1" i="1" kern="0" dirty="0">
              <a:latin typeface="Helvetica" pitchFamily="2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3A0FD5-88E6-5E41-86EC-1A7E70B66A6D}"/>
                  </a:ext>
                </a:extLst>
              </p:cNvPr>
              <p:cNvSpPr txBox="1"/>
              <p:nvPr/>
            </p:nvSpPr>
            <p:spPr>
              <a:xfrm>
                <a:off x="1559496" y="1581818"/>
                <a:ext cx="9793088" cy="737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kumimoji="1" lang="en-US" altLang="zh-CN" sz="3600" i="1" kern="0" dirty="0">
                    <a:latin typeface="Helvetica" pitchFamily="2" charset="0"/>
                    <a:ea typeface="Cambria Math" panose="02040503050406030204" pitchFamily="18" charset="0"/>
                  </a:rPr>
                  <a:t>Accumulated</a:t>
                </a:r>
                <a:r>
                  <a:rPr kumimoji="1" lang="zh-CN" altLang="en-US" sz="3600" i="1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3600" i="1" kern="0" dirty="0">
                    <a:latin typeface="Helvetica" pitchFamily="2" charset="0"/>
                    <a:ea typeface="Cambria Math" panose="02040503050406030204" pitchFamily="18" charset="0"/>
                  </a:rPr>
                  <a:t>reward</a:t>
                </a:r>
                <a:r>
                  <a:rPr kumimoji="1" lang="zh-CN" altLang="en-US" sz="36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3600" kern="0" dirty="0">
                    <a:latin typeface="Helvetica" pitchFamily="2" charset="0"/>
                    <a:ea typeface="Cambria Math" panose="02040503050406030204" pitchFamily="18" charset="0"/>
                  </a:rPr>
                  <a:t>=</a:t>
                </a:r>
                <a:r>
                  <a:rPr kumimoji="1" lang="zh-CN" altLang="en-US" sz="36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zh-CN" altLang="en-US" sz="3600" b="1" i="1" kern="0" smtClean="0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3600" b="1" i="1" kern="0" smtClean="0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kumimoji="1" lang="en-US" altLang="zh-CN" sz="3600" b="1" i="1" kern="0" smtClean="0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sz="3600" b="1" i="1" kern="0" smtClean="0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zh-CN" sz="3600" b="0" i="1" kern="0" smtClean="0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3600" b="1" i="1" kern="0" smtClean="0">
                                <a:solidFill>
                                  <a:srgbClr val="36A5D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600" b="1" i="1" kern="0" smtClean="0">
                                <a:solidFill>
                                  <a:srgbClr val="36A5D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CN" sz="3600" b="1" i="1" kern="0" smtClean="0">
                                <a:solidFill>
                                  <a:srgbClr val="36A5D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zh-CN" sz="3600" i="1" kern="0" dirty="0">
                    <a:latin typeface="Helvetica" pitchFamily="2" charset="0"/>
                    <a:ea typeface="Cambria Math" panose="02040503050406030204" pitchFamily="18" charset="0"/>
                  </a:rPr>
                  <a:t>,</a:t>
                </a:r>
                <a:r>
                  <a:rPr kumimoji="1" lang="zh-CN" altLang="en-US" sz="3600" i="1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3600" i="1" kern="0" dirty="0">
                    <a:latin typeface="Helvetica" pitchFamily="2" charset="0"/>
                    <a:ea typeface="Cambria Math" panose="02040503050406030204" pitchFamily="18" charset="0"/>
                  </a:rPr>
                  <a:t>which</a:t>
                </a:r>
                <a:r>
                  <a:rPr kumimoji="1" lang="zh-CN" altLang="en-US" sz="3600" i="1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3600" i="1" kern="0" dirty="0">
                    <a:latin typeface="Helvetica" pitchFamily="2" charset="0"/>
                    <a:ea typeface="Cambria Math" panose="02040503050406030204" pitchFamily="18" charset="0"/>
                  </a:rPr>
                  <a:t>requires: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23A0FD5-88E6-5E41-86EC-1A7E70B66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96" y="1581818"/>
                <a:ext cx="9793088" cy="737446"/>
              </a:xfrm>
              <a:prstGeom prst="rect">
                <a:avLst/>
              </a:prstGeom>
              <a:blipFill>
                <a:blip r:embed="rId4"/>
                <a:stretch>
                  <a:fillRect l="-1813" t="-108475" b="-184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2B93F4-1188-3549-9E95-6D45CD7B5C05}"/>
                  </a:ext>
                </a:extLst>
              </p:cNvPr>
              <p:cNvSpPr txBox="1"/>
              <p:nvPr/>
            </p:nvSpPr>
            <p:spPr>
              <a:xfrm>
                <a:off x="469570" y="3140427"/>
                <a:ext cx="590005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14350" indent="-514350">
                  <a:lnSpc>
                    <a:spcPct val="120000"/>
                  </a:lnSpc>
                  <a:spcAft>
                    <a:spcPts val="1200"/>
                  </a:spcAft>
                  <a:buAutoNum type="arabicPeriod"/>
                </a:pPr>
                <a:r>
                  <a:rPr kumimoji="1" lang="en-US" altLang="zh-CN" sz="3200" kern="0" dirty="0">
                    <a:latin typeface="Helvetica" pitchFamily="2" charset="0"/>
                    <a:ea typeface="Cambria Math" panose="02040503050406030204" pitchFamily="18" charset="0"/>
                  </a:rPr>
                  <a:t>High</a:t>
                </a:r>
                <a:r>
                  <a:rPr kumimoji="1" lang="zh-CN" altLang="en-US" sz="3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3200" kern="0" dirty="0">
                    <a:latin typeface="Helvetica" pitchFamily="2" charset="0"/>
                    <a:ea typeface="Cambria Math" panose="02040503050406030204" pitchFamily="18" charset="0"/>
                  </a:rPr>
                  <a:t>single-round</a:t>
                </a:r>
                <a:r>
                  <a:rPr kumimoji="1" lang="zh-CN" altLang="en-US" sz="3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3200" kern="0" dirty="0">
                    <a:latin typeface="Helvetica" pitchFamily="2" charset="0"/>
                    <a:ea typeface="Cambria Math" panose="02040503050406030204" pitchFamily="18" charset="0"/>
                  </a:rPr>
                  <a:t>reward</a:t>
                </a:r>
                <a:r>
                  <a:rPr kumimoji="1" lang="zh-CN" altLang="en-US" sz="3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kern="0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kern="0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kumimoji="1" lang="en-US" altLang="zh-CN" sz="3200" b="1" i="1" kern="0">
                            <a:solidFill>
                              <a:srgbClr val="36A5D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zh-CN" sz="3200" b="1" kern="0" dirty="0">
                  <a:solidFill>
                    <a:srgbClr val="36A5D4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2B93F4-1188-3549-9E95-6D45CD7B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70" y="3140427"/>
                <a:ext cx="5900057" cy="646331"/>
              </a:xfrm>
              <a:prstGeom prst="rect">
                <a:avLst/>
              </a:prstGeom>
              <a:blipFill>
                <a:blip r:embed="rId5"/>
                <a:stretch>
                  <a:fillRect l="-1931" t="-1923" b="-28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33FB2F-957F-DF47-9F49-65294F46928D}"/>
                  </a:ext>
                </a:extLst>
              </p:cNvPr>
              <p:cNvSpPr txBox="1"/>
              <p:nvPr/>
            </p:nvSpPr>
            <p:spPr>
              <a:xfrm>
                <a:off x="6960095" y="3140492"/>
                <a:ext cx="52319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1200"/>
                  </a:spcAft>
                </a:pPr>
                <a:r>
                  <a:rPr kumimoji="1" lang="en-US" altLang="zh-CN" sz="3200" kern="0" dirty="0">
                    <a:latin typeface="Helvetica" pitchFamily="2" charset="0"/>
                    <a:ea typeface="Cambria Math" panose="02040503050406030204" pitchFamily="18" charset="0"/>
                  </a:rPr>
                  <a:t>2.</a:t>
                </a:r>
                <a:r>
                  <a:rPr kumimoji="1" lang="zh-CN" altLang="en-US" sz="3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3200" kern="0" dirty="0">
                    <a:latin typeface="Helvetica" pitchFamily="2" charset="0"/>
                    <a:ea typeface="Cambria Math" panose="02040503050406030204" pitchFamily="18" charset="0"/>
                  </a:rPr>
                  <a:t>Long</a:t>
                </a:r>
                <a:r>
                  <a:rPr kumimoji="1" lang="zh-CN" altLang="en-US" sz="3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3200" kern="0" dirty="0">
                    <a:latin typeface="Helvetica" pitchFamily="2" charset="0"/>
                    <a:ea typeface="Cambria Math" panose="02040503050406030204" pitchFamily="18" charset="0"/>
                  </a:rPr>
                  <a:t>trajectory</a:t>
                </a:r>
                <a:r>
                  <a:rPr kumimoji="1" lang="zh-CN" altLang="en-US" sz="3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3200" kern="0" dirty="0">
                    <a:latin typeface="Helvetica" pitchFamily="2" charset="0"/>
                    <a:ea typeface="Cambria Math" panose="02040503050406030204" pitchFamily="18" charset="0"/>
                  </a:rPr>
                  <a:t>length</a:t>
                </a:r>
                <a:r>
                  <a:rPr kumimoji="1" lang="zh-CN" altLang="en-US" sz="3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3200" b="0" i="1" kern="0" dirty="0" smtClean="0">
                        <a:solidFill>
                          <a:srgbClr val="36A5D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zh-CN" sz="3200" kern="0" dirty="0"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233FB2F-957F-DF47-9F49-65294F469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5" y="3140492"/>
                <a:ext cx="5231905" cy="646331"/>
              </a:xfrm>
              <a:prstGeom prst="rect">
                <a:avLst/>
              </a:prstGeom>
              <a:blipFill>
                <a:blip r:embed="rId6"/>
                <a:stretch>
                  <a:fillRect l="-2906" t="-1923" b="-28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1D3B860-C3A5-DC46-BF1E-6C8510B43A05}"/>
              </a:ext>
            </a:extLst>
          </p:cNvPr>
          <p:cNvSpPr txBox="1"/>
          <p:nvPr/>
        </p:nvSpPr>
        <p:spPr>
          <a:xfrm>
            <a:off x="4943872" y="6075350"/>
            <a:ext cx="5616624" cy="718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3600" i="1" kern="0" dirty="0">
                <a:solidFill>
                  <a:schemeClr val="accent4"/>
                </a:solidFill>
                <a:latin typeface="Helvetica" pitchFamily="2" charset="0"/>
                <a:ea typeface="Cambria Math" panose="02040503050406030204" pitchFamily="18" charset="0"/>
              </a:rPr>
              <a:t>Find</a:t>
            </a:r>
            <a:r>
              <a:rPr kumimoji="1" lang="zh-CN" altLang="en-US" sz="3600" i="1" kern="0" dirty="0">
                <a:solidFill>
                  <a:schemeClr val="accent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3600" i="1" kern="0" dirty="0">
                <a:solidFill>
                  <a:schemeClr val="accent4"/>
                </a:solidFill>
                <a:latin typeface="Helvetica" pitchFamily="2" charset="0"/>
                <a:ea typeface="Cambria Math" panose="02040503050406030204" pitchFamily="18" charset="0"/>
              </a:rPr>
              <a:t>a</a:t>
            </a:r>
            <a:r>
              <a:rPr kumimoji="1" lang="zh-CN" altLang="en-US" sz="3600" i="1" kern="0" dirty="0">
                <a:solidFill>
                  <a:schemeClr val="accent4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3600" i="1" kern="0" dirty="0">
                <a:solidFill>
                  <a:schemeClr val="accent4"/>
                </a:solidFill>
                <a:latin typeface="Helvetica" pitchFamily="2" charset="0"/>
                <a:ea typeface="Cambria Math" panose="02040503050406030204" pitchFamily="18" charset="0"/>
              </a:rPr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3456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4.1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Experimental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Setup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AA2D156-AE03-CC40-A5BC-12EF340A4C63}"/>
              </a:ext>
            </a:extLst>
          </p:cNvPr>
          <p:cNvSpPr txBox="1"/>
          <p:nvPr/>
        </p:nvSpPr>
        <p:spPr>
          <a:xfrm>
            <a:off x="695400" y="689499"/>
            <a:ext cx="9793088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Baselines</a:t>
            </a:r>
            <a:r>
              <a:rPr kumimoji="1" lang="zh-CN" altLang="en-US" sz="2800" b="1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i="1" kern="0" dirty="0">
                <a:latin typeface="Helvetica" pitchFamily="2" charset="0"/>
                <a:ea typeface="Cambria Math" panose="02040503050406030204" pitchFamily="18" charset="0"/>
              </a:rPr>
              <a:t>(</a:t>
            </a:r>
            <a:r>
              <a:rPr kumimoji="1" lang="en-US" altLang="zh-CN" sz="280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Cambria Math" panose="02040503050406030204" pitchFamily="18" charset="0"/>
              </a:rPr>
              <a:t>Recommendation</a:t>
            </a:r>
            <a:r>
              <a:rPr kumimoji="1" lang="zh-CN" altLang="en-US" sz="280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Cambria Math" panose="02040503050406030204" pitchFamily="18" charset="0"/>
              </a:rPr>
              <a:t>Model</a:t>
            </a:r>
            <a:r>
              <a:rPr kumimoji="1" lang="zh-CN" altLang="en-US" sz="280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Cambria Math" panose="02040503050406030204" pitchFamily="18" charset="0"/>
              </a:rPr>
              <a:t>+</a:t>
            </a:r>
            <a:r>
              <a:rPr kumimoji="1" lang="zh-CN" altLang="en-US" sz="280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  <a:ea typeface="Cambria Math" panose="02040503050406030204" pitchFamily="18" charset="0"/>
              </a:rPr>
              <a:t>Policy)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2C7684-6731-BC49-B72A-C9B4B5C8CD92}"/>
                  </a:ext>
                </a:extLst>
              </p:cNvPr>
              <p:cNvSpPr txBox="1"/>
              <p:nvPr/>
            </p:nvSpPr>
            <p:spPr>
              <a:xfrm>
                <a:off x="1487488" y="1268760"/>
                <a:ext cx="11809312" cy="6513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400" b="1" kern="0" dirty="0">
                    <a:latin typeface="Helvetica" pitchFamily="2" charset="0"/>
                    <a:ea typeface="Cambria Math" panose="02040503050406030204" pitchFamily="18" charset="0"/>
                  </a:rPr>
                  <a:t>DeepFM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zh-CN" sz="2400" i="1" kern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DeepFM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+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Softmax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Sampling)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400" b="1" kern="0" dirty="0">
                    <a:latin typeface="Helvetica" pitchFamily="2" charset="0"/>
                    <a:ea typeface="Cambria Math" panose="02040503050406030204" pitchFamily="18" charset="0"/>
                  </a:rPr>
                  <a:t>IPS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(IPS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+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Softmax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Sampling)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400" b="1" kern="0" dirty="0">
                    <a:latin typeface="Helvetica" pitchFamily="2" charset="0"/>
                    <a:ea typeface="Cambria Math" panose="02040503050406030204" pitchFamily="18" charset="0"/>
                  </a:rPr>
                  <a:t>PD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(PD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+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Softmax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Sampling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)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400" b="1" kern="0" dirty="0">
                    <a:latin typeface="Helvetica" pitchFamily="2" charset="0"/>
                    <a:ea typeface="Cambria Math" panose="02040503050406030204" pitchFamily="18" charset="0"/>
                  </a:rPr>
                  <a:t>DICE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(DICE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+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Softmax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Sampling)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400" b="1" kern="0" dirty="0">
                    <a:latin typeface="Helvetica" pitchFamily="2" charset="0"/>
                    <a:ea typeface="Cambria Math" panose="02040503050406030204" pitchFamily="18" charset="0"/>
                  </a:rPr>
                  <a:t>MLP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(MLP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+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SoftMax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Sampling)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400" b="1" kern="0" dirty="0">
                    <a:latin typeface="Helvetica" pitchFamily="2" charset="0"/>
                    <a:ea typeface="Cambria Math" panose="02040503050406030204" pitchFamily="18" charset="0"/>
                  </a:rPr>
                  <a:t>Random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sz="2400" b="1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kumimoji="1" lang="en-US" altLang="zh-CN" sz="2400" b="1" kern="0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-greedy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zh-CN" sz="2400" i="1" kern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DeepFM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+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kern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-greedy)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400" b="1" kern="0" dirty="0">
                    <a:latin typeface="Helvetica" pitchFamily="2" charset="0"/>
                    <a:ea typeface="Cambria Math" panose="02040503050406030204" pitchFamily="18" charset="0"/>
                  </a:rPr>
                  <a:t>UCB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(</a:t>
                </a:r>
                <a:r>
                  <a:rPr kumimoji="1" lang="en-US" altLang="zh-CN" sz="2400" i="1" kern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DeepFM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+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UCB)</a:t>
                </a: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4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CIRS</a:t>
                </a:r>
                <a:r>
                  <a:rPr kumimoji="1" lang="zh-CN" altLang="en-US" sz="2400" b="1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(User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Model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+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PPO)</a:t>
                </a:r>
                <a:endParaRPr kumimoji="1" lang="en-US" altLang="zh-CN" sz="2400" b="1" kern="0" dirty="0">
                  <a:latin typeface="Helvetica" pitchFamily="2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4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CIRS</a:t>
                </a:r>
                <a:r>
                  <a:rPr kumimoji="1" lang="zh-CN" altLang="en-US" sz="24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w/o</a:t>
                </a:r>
                <a:r>
                  <a:rPr kumimoji="1" lang="zh-CN" altLang="en-US" sz="24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b="1" kern="0" dirty="0">
                    <a:solidFill>
                      <a:schemeClr val="accent2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CI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（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CIRS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without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causal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inference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module</a:t>
                </a:r>
                <a:r>
                  <a:rPr kumimoji="1" lang="zh-CN" altLang="en-US" sz="2400" i="1" kern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" pitchFamily="2" charset="0"/>
                    <a:ea typeface="Cambria Math" panose="02040503050406030204" pitchFamily="18" charset="0"/>
                  </a:rPr>
                  <a:t>）</a:t>
                </a:r>
                <a:endParaRPr kumimoji="1" lang="en-US" altLang="zh-CN" sz="240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kumimoji="1" lang="en-US" altLang="zh-CN" sz="2400" i="1" kern="0" dirty="0">
                  <a:solidFill>
                    <a:srgbClr val="36A5D4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  <a:p>
                <a:pPr marL="457200" indent="-457200">
                  <a:lnSpc>
                    <a:spcPct val="12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kumimoji="1" lang="en" altLang="zh-CN" sz="2400" i="1" kern="0" dirty="0">
                  <a:solidFill>
                    <a:srgbClr val="36A5D4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02C7684-6731-BC49-B72A-C9B4B5C8C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1268760"/>
                <a:ext cx="11809312" cy="6513386"/>
              </a:xfrm>
              <a:prstGeom prst="rect">
                <a:avLst/>
              </a:prstGeom>
              <a:blipFill>
                <a:blip r:embed="rId3"/>
                <a:stretch>
                  <a:fillRect l="-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22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4.2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3D715B-85CB-DBF9-0E98-62AD0E551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489" y="604790"/>
            <a:ext cx="9145014" cy="622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4.2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Results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69EE49-1DBA-524C-BD52-5BA585A36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25" y="548680"/>
            <a:ext cx="9145014" cy="6224222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41EC6BCB-2A3B-1444-AFBD-8ED98B448FC8}"/>
              </a:ext>
            </a:extLst>
          </p:cNvPr>
          <p:cNvSpPr/>
          <p:nvPr/>
        </p:nvSpPr>
        <p:spPr>
          <a:xfrm>
            <a:off x="5591944" y="836712"/>
            <a:ext cx="6048672" cy="5949280"/>
          </a:xfrm>
          <a:prstGeom prst="roundRect">
            <a:avLst>
              <a:gd name="adj" fmla="val 71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C7D456-0311-B446-A720-9F967C681FD1}"/>
              </a:ext>
            </a:extLst>
          </p:cNvPr>
          <p:cNvSpPr txBox="1"/>
          <p:nvPr/>
        </p:nvSpPr>
        <p:spPr>
          <a:xfrm>
            <a:off x="5777282" y="1283526"/>
            <a:ext cx="5896750" cy="5272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CIRS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achieves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maximal</a:t>
            </a:r>
            <a:r>
              <a:rPr kumimoji="1" lang="zh-CN" altLang="en-US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accumulated</a:t>
            </a:r>
            <a:r>
              <a:rPr kumimoji="1" lang="zh-CN" altLang="en-US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reward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.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Interestingly,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in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A2,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increasing of the reward in each round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compromises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 the length of trajectory in the beginning.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But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finds</a:t>
            </a:r>
            <a:r>
              <a:rPr kumimoji="1" lang="zh-CN" altLang="en-US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a</a:t>
            </a:r>
            <a:r>
              <a:rPr kumimoji="1" lang="zh-CN" altLang="en-US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balance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in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the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end.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CIRS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w/o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CI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is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unstable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and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the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performance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degenerates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with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epoch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increasing.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Random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in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 err="1">
                <a:latin typeface="Helvetica" pitchFamily="2" charset="0"/>
                <a:ea typeface="Cambria Math" panose="02040503050406030204" pitchFamily="18" charset="0"/>
              </a:rPr>
              <a:t>VirtualTaobao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cannot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bring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longer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length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because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of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curse</a:t>
            </a:r>
            <a:r>
              <a:rPr kumimoji="1" lang="zh-CN" altLang="en-US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of</a:t>
            </a:r>
            <a:r>
              <a:rPr kumimoji="1" lang="zh-CN" altLang="en-US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dimensionality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.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IPS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has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high</a:t>
            </a:r>
            <a:r>
              <a:rPr kumimoji="1" lang="zh-CN" altLang="en-US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variance.</a:t>
            </a:r>
          </a:p>
          <a:p>
            <a:pPr marL="457200" indent="-457200">
              <a:lnSpc>
                <a:spcPct val="120000"/>
              </a:lnSpc>
              <a:spcAft>
                <a:spcPts val="1200"/>
              </a:spcAft>
              <a:buFont typeface="+mj-lt"/>
              <a:buAutoNum type="arabicPeriod"/>
            </a:pP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UCB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shows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the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effect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of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E&amp;E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,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but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it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cannot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address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filter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bubble</a:t>
            </a:r>
            <a:r>
              <a:rPr kumimoji="1" lang="zh-CN" altLang="en-US" sz="20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000" kern="0" dirty="0">
                <a:latin typeface="Helvetica" pitchFamily="2" charset="0"/>
                <a:ea typeface="Cambria Math" panose="02040503050406030204" pitchFamily="18" charset="0"/>
              </a:rPr>
              <a:t>problem.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F4115E-8138-AC4A-8295-6D01FC451959}"/>
              </a:ext>
            </a:extLst>
          </p:cNvPr>
          <p:cNvSpPr txBox="1"/>
          <p:nvPr/>
        </p:nvSpPr>
        <p:spPr>
          <a:xfrm>
            <a:off x="5777282" y="776668"/>
            <a:ext cx="2088232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solidFill>
                  <a:schemeClr val="accent4"/>
                </a:solidFill>
                <a:latin typeface="Helvetica" pitchFamily="2" charset="0"/>
                <a:ea typeface="Cambria Math" panose="02040503050406030204" pitchFamily="18" charset="0"/>
              </a:rPr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65299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17135A-E87D-C9BE-9350-6B12A9D1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66" y="548680"/>
            <a:ext cx="9105900" cy="61976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4.2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Results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388331E-81C6-A34C-97E4-0AC92DE9A1B2}"/>
              </a:ext>
            </a:extLst>
          </p:cNvPr>
          <p:cNvSpPr/>
          <p:nvPr/>
        </p:nvSpPr>
        <p:spPr>
          <a:xfrm>
            <a:off x="1271464" y="836712"/>
            <a:ext cx="5662078" cy="6021288"/>
          </a:xfrm>
          <a:prstGeom prst="roundRect">
            <a:avLst>
              <a:gd name="adj" fmla="val 71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8EC626-1F59-284E-A596-7E33A12B010B}"/>
              </a:ext>
            </a:extLst>
          </p:cNvPr>
          <p:cNvSpPr txBox="1"/>
          <p:nvPr/>
        </p:nvSpPr>
        <p:spPr>
          <a:xfrm>
            <a:off x="1682688" y="1803537"/>
            <a:ext cx="5239228" cy="3919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In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 err="1">
                <a:latin typeface="Helvetica" pitchFamily="2" charset="0"/>
                <a:ea typeface="Cambria Math" panose="02040503050406030204" pitchFamily="18" charset="0"/>
              </a:rPr>
              <a:t>VirtualTaobao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,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both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policies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achieve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the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same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level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of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single-round</a:t>
            </a:r>
            <a:r>
              <a:rPr kumimoji="1" lang="zh-CN" altLang="en-US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performance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as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the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static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methods.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kumimoji="1" lang="en-US" altLang="zh-CN" sz="2400" kern="0" dirty="0">
              <a:latin typeface="Helvetica" pitchFamily="2" charset="0"/>
              <a:ea typeface="Cambria Math" panose="02040503050406030204" pitchFamily="18" charset="0"/>
            </a:endParaRP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In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 err="1">
                <a:latin typeface="Helvetica" pitchFamily="2" charset="0"/>
                <a:ea typeface="Cambria Math" panose="02040503050406030204" pitchFamily="18" charset="0"/>
              </a:rPr>
              <a:t>KuaishouEnv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,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Armed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with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causal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inference,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CIRS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solidFill>
                  <a:schemeClr val="accent2"/>
                </a:solidFill>
                <a:latin typeface="Helvetica" pitchFamily="2" charset="0"/>
                <a:ea typeface="Cambria Math" panose="02040503050406030204" pitchFamily="18" charset="0"/>
              </a:rPr>
              <a:t>beats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its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counterpart</a:t>
            </a:r>
            <a:r>
              <a:rPr kumimoji="1" lang="zh-CN" altLang="en-US" sz="24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400" kern="0" dirty="0">
                <a:latin typeface="Helvetica" pitchFamily="2" charset="0"/>
                <a:ea typeface="Cambria Math" panose="02040503050406030204" pitchFamily="18" charset="0"/>
              </a:rPr>
              <a:t>greatly.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ADC660-705B-594E-8B7B-4456713833E9}"/>
              </a:ext>
            </a:extLst>
          </p:cNvPr>
          <p:cNvSpPr txBox="1"/>
          <p:nvPr/>
        </p:nvSpPr>
        <p:spPr>
          <a:xfrm>
            <a:off x="1239392" y="1061402"/>
            <a:ext cx="2088232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solidFill>
                  <a:schemeClr val="accent4"/>
                </a:solidFill>
                <a:latin typeface="Helvetica" pitchFamily="2" charset="0"/>
                <a:ea typeface="Cambria Math" panose="02040503050406030204" pitchFamily="18" charset="0"/>
              </a:rPr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31736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4.2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Results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51FA3-86F4-4D4D-9477-662F6AEE7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246405"/>
            <a:ext cx="6336704" cy="36489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A07C67-3E8A-6E4A-8684-D6BFF1356BCF}"/>
              </a:ext>
            </a:extLst>
          </p:cNvPr>
          <p:cNvSpPr txBox="1"/>
          <p:nvPr/>
        </p:nvSpPr>
        <p:spPr>
          <a:xfrm>
            <a:off x="767408" y="667144"/>
            <a:ext cx="9793088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Results under different user sensitivity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AFD0E3-8105-9A4C-A427-7C650E6D9A98}"/>
              </a:ext>
            </a:extLst>
          </p:cNvPr>
          <p:cNvSpPr txBox="1"/>
          <p:nvPr/>
        </p:nvSpPr>
        <p:spPr>
          <a:xfrm>
            <a:off x="1055440" y="5013176"/>
            <a:ext cx="9793088" cy="144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When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users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become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more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sensitive,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the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performance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of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CIRS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and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CIRS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w/o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CI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drop.</a:t>
            </a: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Other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baselines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are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not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suitable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in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addressing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filter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bubbles.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7D9530-CFC6-D348-8F39-5D58FD9F3C71}"/>
              </a:ext>
            </a:extLst>
          </p:cNvPr>
          <p:cNvSpPr txBox="1"/>
          <p:nvPr/>
        </p:nvSpPr>
        <p:spPr>
          <a:xfrm>
            <a:off x="551384" y="4374148"/>
            <a:ext cx="2088232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solidFill>
                  <a:schemeClr val="accent4"/>
                </a:solidFill>
                <a:latin typeface="Helvetica" pitchFamily="2" charset="0"/>
                <a:ea typeface="Cambria Math" panose="02040503050406030204" pitchFamily="18" charset="0"/>
              </a:rPr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207815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E8F4E1-7AE6-5F41-8773-2C932C555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10" y="1587232"/>
            <a:ext cx="4272033" cy="41389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28D74F-F2F5-C54E-8650-A5D634E5B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30" y="1587232"/>
            <a:ext cx="4393054" cy="413891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4.3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Analysis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A07C67-3E8A-6E4A-8684-D6BFF1356BCF}"/>
              </a:ext>
            </a:extLst>
          </p:cNvPr>
          <p:cNvSpPr txBox="1"/>
          <p:nvPr/>
        </p:nvSpPr>
        <p:spPr>
          <a:xfrm>
            <a:off x="2927648" y="57950"/>
            <a:ext cx="9793088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Effect</a:t>
            </a:r>
            <a:r>
              <a:rPr kumimoji="1" lang="zh-CN" altLang="en-US" sz="2800" b="1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of</a:t>
            </a:r>
            <a:r>
              <a:rPr kumimoji="1" lang="zh-CN" altLang="en-US" sz="2800" b="1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Key</a:t>
            </a:r>
            <a:r>
              <a:rPr kumimoji="1" lang="zh-CN" altLang="en-US" sz="2800" b="1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Parameters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364E350-EF57-7049-AF16-111DB522CCF5}"/>
              </a:ext>
            </a:extLst>
          </p:cNvPr>
          <p:cNvGrpSpPr/>
          <p:nvPr/>
        </p:nvGrpSpPr>
        <p:grpSpPr>
          <a:xfrm>
            <a:off x="1079787" y="692696"/>
            <a:ext cx="9336694" cy="977770"/>
            <a:chOff x="1439827" y="1305857"/>
            <a:chExt cx="9336694" cy="977770"/>
          </a:xfrm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01162DA-291E-814F-B6CE-D24C26E04E91}"/>
                </a:ext>
              </a:extLst>
            </p:cNvPr>
            <p:cNvSpPr/>
            <p:nvPr/>
          </p:nvSpPr>
          <p:spPr>
            <a:xfrm>
              <a:off x="2135558" y="1305857"/>
              <a:ext cx="7992889" cy="977770"/>
            </a:xfrm>
            <a:prstGeom prst="roundRect">
              <a:avLst>
                <a:gd name="adj" fmla="val 7190"/>
              </a:avLst>
            </a:prstGeom>
            <a:solidFill>
              <a:schemeClr val="accent1">
                <a:lumMod val="20000"/>
                <a:lumOff val="8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1399AB2-16B2-184C-B8FC-1179467E462A}"/>
                    </a:ext>
                  </a:extLst>
                </p:cNvPr>
                <p:cNvSpPr txBox="1"/>
                <p:nvPr/>
              </p:nvSpPr>
              <p:spPr>
                <a:xfrm>
                  <a:off x="1439827" y="1405768"/>
                  <a:ext cx="9336694" cy="8008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CN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zh-CN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 </m:t>
                                </m:r>
                                <m:sSubSup>
                                  <m:sSubSup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</m:t>
                            </m:r>
                            <m:func>
                              <m:func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f>
                                      <m:f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zh-CN" alt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den>
                                    </m:f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× 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d>
                                      <m:d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zh-CN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11399AB2-16B2-184C-B8FC-1179467E4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9827" y="1405768"/>
                  <a:ext cx="9336694" cy="800860"/>
                </a:xfrm>
                <a:prstGeom prst="rect">
                  <a:avLst/>
                </a:prstGeom>
                <a:blipFill>
                  <a:blip r:embed="rId5"/>
                  <a:stretch>
                    <a:fillRect t="-129688" b="-1890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B03CDE3-BD41-B649-938F-B683FCAF29E9}"/>
              </a:ext>
            </a:extLst>
          </p:cNvPr>
          <p:cNvSpPr txBox="1"/>
          <p:nvPr/>
        </p:nvSpPr>
        <p:spPr>
          <a:xfrm>
            <a:off x="1451484" y="5739007"/>
            <a:ext cx="9793088" cy="1034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An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active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user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is</a:t>
            </a:r>
            <a:r>
              <a:rPr kumimoji="1" lang="zh-CN" altLang="en-US" sz="2200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" altLang="zh-CN" sz="2200" kern="0" dirty="0">
                <a:latin typeface="Helvetica" pitchFamily="2" charset="0"/>
                <a:ea typeface="Cambria Math" panose="02040503050406030204" pitchFamily="18" charset="0"/>
              </a:rPr>
              <a:t>easier to get bored when viewing overexposed videos.</a:t>
            </a:r>
            <a:endParaRPr kumimoji="1" lang="en-US" altLang="zh-CN" sz="2200" kern="0" dirty="0">
              <a:latin typeface="Helvetica" pitchFamily="2" charset="0"/>
              <a:ea typeface="Cambria Math" panose="02040503050406030204" pitchFamily="18" charset="0"/>
            </a:endParaRPr>
          </a:p>
          <a:p>
            <a:pPr marL="342900" indent="-34290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2200" kern="0" dirty="0">
                <a:latin typeface="Helvetica" pitchFamily="2" charset="0"/>
                <a:ea typeface="Cambria Math" panose="02040503050406030204" pitchFamily="18" charset="0"/>
              </a:rPr>
              <a:t>Popular videos are less endurable when they are overexposed.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BC9ED8-2F8C-6949-A95B-F172A3D8C7C2}"/>
              </a:ext>
            </a:extLst>
          </p:cNvPr>
          <p:cNvSpPr txBox="1"/>
          <p:nvPr/>
        </p:nvSpPr>
        <p:spPr>
          <a:xfrm>
            <a:off x="407368" y="5277232"/>
            <a:ext cx="2088232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solidFill>
                  <a:schemeClr val="accent4"/>
                </a:solidFill>
                <a:latin typeface="Helvetica" pitchFamily="2" charset="0"/>
                <a:ea typeface="Cambria Math" panose="02040503050406030204" pitchFamily="18" charset="0"/>
              </a:rPr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292928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1.2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Why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Interactive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Recommender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System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(IRS)?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5606B39-E7A3-1642-8EE0-DC162AFDD8F7}"/>
              </a:ext>
            </a:extLst>
          </p:cNvPr>
          <p:cNvSpPr txBox="1"/>
          <p:nvPr/>
        </p:nvSpPr>
        <p:spPr>
          <a:xfrm>
            <a:off x="839416" y="735339"/>
            <a:ext cx="11239275" cy="2207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latin typeface="Helvetica" pitchFamily="2" charset="0"/>
              </a:rPr>
              <a:t>Because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IRS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the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general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form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of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real-world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recommenders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(static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recommender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is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only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a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special/simplified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case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of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IRS).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latin typeface="Helvetica" pitchFamily="2" charset="0"/>
              </a:rPr>
              <a:t>Because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IRS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00B0F0"/>
                </a:solidFill>
                <a:latin typeface="Helvetica" pitchFamily="2" charset="0"/>
              </a:rPr>
              <a:t>provides</a:t>
            </a:r>
            <a:r>
              <a:rPr lang="zh-CN" altLang="en-US" sz="2800" b="1" dirty="0">
                <a:solidFill>
                  <a:srgbClr val="00B0F0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00B0F0"/>
                </a:solidFill>
                <a:latin typeface="Helvetica" pitchFamily="2" charset="0"/>
              </a:rPr>
              <a:t>an</a:t>
            </a:r>
            <a:r>
              <a:rPr lang="zh-CN" altLang="en-US" sz="2800" b="1" dirty="0">
                <a:solidFill>
                  <a:srgbClr val="00B0F0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00B0F0"/>
                </a:solidFill>
                <a:latin typeface="Helvetica" pitchFamily="2" charset="0"/>
              </a:rPr>
              <a:t>environment</a:t>
            </a:r>
            <a:r>
              <a:rPr lang="zh-CN" altLang="en-US" sz="2800" b="1" dirty="0">
                <a:solidFill>
                  <a:srgbClr val="00B0F0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00B0F0"/>
                </a:solidFill>
                <a:latin typeface="Helvetica" pitchFamily="2" charset="0"/>
              </a:rPr>
              <a:t>to</a:t>
            </a:r>
            <a:r>
              <a:rPr lang="zh-CN" altLang="en-US" sz="2800" b="1" dirty="0">
                <a:solidFill>
                  <a:srgbClr val="00B0F0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evaluate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the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effect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of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filter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bubbles.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250DD4E-DE05-E248-B468-B8DFD90BD5BE}"/>
              </a:ext>
            </a:extLst>
          </p:cNvPr>
          <p:cNvSpPr txBox="1"/>
          <p:nvPr/>
        </p:nvSpPr>
        <p:spPr>
          <a:xfrm>
            <a:off x="1944104" y="6435081"/>
            <a:ext cx="90009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An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interaction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trajectory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in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 err="1">
                <a:solidFill>
                  <a:schemeClr val="accent4"/>
                </a:solidFill>
                <a:latin typeface="Helvetica" pitchFamily="2" charset="0"/>
              </a:rPr>
              <a:t>Kuaishou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,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a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video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viewing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App</a:t>
            </a:r>
            <a:endParaRPr lang="zh-CN" altLang="en-US" sz="24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3FCC9C3-B222-8C40-B603-63EB243D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7" y="3771880"/>
            <a:ext cx="151216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90D525C-C51B-DB45-9B06-B688C39D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3771043"/>
            <a:ext cx="1512167" cy="11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B8B1265-D6A5-3941-8280-0ED5D41F8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3771043"/>
            <a:ext cx="1512167" cy="11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BD2C2C4-7B62-C24D-BEE7-C2C9C38E5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3771042"/>
            <a:ext cx="1512167" cy="115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463;p19">
            <a:extLst>
              <a:ext uri="{FF2B5EF4-FFF2-40B4-BE49-F238E27FC236}">
                <a16:creationId xmlns:a16="http://schemas.microsoft.com/office/drawing/2014/main" id="{3CDC12EE-978C-354A-863B-2B5B47F8119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89113" y="5246201"/>
            <a:ext cx="631071" cy="631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61;p19">
            <a:extLst>
              <a:ext uri="{FF2B5EF4-FFF2-40B4-BE49-F238E27FC236}">
                <a16:creationId xmlns:a16="http://schemas.microsoft.com/office/drawing/2014/main" id="{AF0088F0-EB66-A640-8971-A97931417A2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6486" y="4087731"/>
            <a:ext cx="1122901" cy="6310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1AADE4E-83C2-134E-B68B-3A2B234CEDF9}"/>
              </a:ext>
            </a:extLst>
          </p:cNvPr>
          <p:cNvSpPr txBox="1"/>
          <p:nvPr/>
        </p:nvSpPr>
        <p:spPr>
          <a:xfrm>
            <a:off x="-168696" y="3228945"/>
            <a:ext cx="2409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latin typeface="Candara" panose="020E0502030303020204" pitchFamily="34" charset="0"/>
              </a:rPr>
              <a:t>Recommended</a:t>
            </a:r>
            <a:r>
              <a:rPr lang="zh-CN" altLang="en-US" sz="2400" b="1" dirty="0">
                <a:latin typeface="Candara" panose="020E0502030303020204" pitchFamily="34" charset="0"/>
              </a:rPr>
              <a:t> </a:t>
            </a:r>
            <a:r>
              <a:rPr lang="en-US" altLang="zh-CN" sz="2400" b="1" dirty="0">
                <a:latin typeface="Candara" panose="020E0502030303020204" pitchFamily="34" charset="0"/>
              </a:rPr>
              <a:t>videos:</a:t>
            </a:r>
            <a:endParaRPr lang="zh-CN" altLang="en-US" sz="2400" b="1" dirty="0">
              <a:latin typeface="Candara" panose="020E0502030303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8A13204-5CE2-0A46-B74B-034257538E8D}"/>
              </a:ext>
            </a:extLst>
          </p:cNvPr>
          <p:cNvSpPr txBox="1"/>
          <p:nvPr/>
        </p:nvSpPr>
        <p:spPr>
          <a:xfrm>
            <a:off x="2855640" y="3321483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chemeClr val="accent3"/>
                </a:solidFill>
                <a:latin typeface="Helvetica" pitchFamily="2" charset="0"/>
              </a:rPr>
              <a:t>Sports</a:t>
            </a:r>
            <a:endParaRPr lang="zh-CN" altLang="en-US" sz="2000" b="1" i="1" dirty="0">
              <a:solidFill>
                <a:schemeClr val="accent3"/>
              </a:solidFill>
              <a:latin typeface="Helvetica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FACD2A-9866-4A46-897A-BEFCACC838D1}"/>
              </a:ext>
            </a:extLst>
          </p:cNvPr>
          <p:cNvSpPr txBox="1"/>
          <p:nvPr/>
        </p:nvSpPr>
        <p:spPr>
          <a:xfrm>
            <a:off x="5242173" y="3321483"/>
            <a:ext cx="1285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chemeClr val="accent6"/>
                </a:solidFill>
                <a:latin typeface="Helvetica" pitchFamily="2" charset="0"/>
              </a:rPr>
              <a:t>Games</a:t>
            </a:r>
            <a:endParaRPr lang="zh-CN" altLang="en-US" sz="2000" b="1" i="1" dirty="0">
              <a:solidFill>
                <a:schemeClr val="accent6"/>
              </a:solidFill>
              <a:latin typeface="Helvetica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F9B89B-7CA3-7247-8DEE-76DDD3592371}"/>
              </a:ext>
            </a:extLst>
          </p:cNvPr>
          <p:cNvSpPr txBox="1"/>
          <p:nvPr/>
        </p:nvSpPr>
        <p:spPr>
          <a:xfrm>
            <a:off x="7634848" y="3321483"/>
            <a:ext cx="1285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chemeClr val="accent3"/>
                </a:solidFill>
                <a:latin typeface="Helvetica" pitchFamily="2" charset="0"/>
              </a:rPr>
              <a:t>Sports</a:t>
            </a:r>
            <a:endParaRPr lang="zh-CN" altLang="en-US" sz="2000" b="1" i="1" dirty="0">
              <a:solidFill>
                <a:schemeClr val="accent3"/>
              </a:solidFill>
              <a:latin typeface="Helvetica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3D494E-406F-4B41-86F4-06F252A8A416}"/>
              </a:ext>
            </a:extLst>
          </p:cNvPr>
          <p:cNvSpPr txBox="1"/>
          <p:nvPr/>
        </p:nvSpPr>
        <p:spPr>
          <a:xfrm>
            <a:off x="10066709" y="3321483"/>
            <a:ext cx="1285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solidFill>
                  <a:schemeClr val="accent3"/>
                </a:solidFill>
                <a:latin typeface="Helvetica" pitchFamily="2" charset="0"/>
              </a:rPr>
              <a:t>Sports</a:t>
            </a:r>
            <a:endParaRPr lang="zh-CN" altLang="en-US" sz="2000" b="1" i="1" dirty="0">
              <a:solidFill>
                <a:schemeClr val="accent3"/>
              </a:solidFill>
              <a:latin typeface="Helvetica" pitchFamily="2" charset="0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7398449-6611-7843-9444-72ED6E836A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9540" y="5157192"/>
            <a:ext cx="631070" cy="63107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2A19100F-9BA1-CD48-A668-940263929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2681" y="5161988"/>
            <a:ext cx="631071" cy="631071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397E88B6-03EA-E047-A534-05285F34DC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4929" y="5157192"/>
            <a:ext cx="631071" cy="631071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2430D53A-3BB9-7A4B-8F40-3A2DE869E5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82234" y="5157192"/>
            <a:ext cx="631071" cy="631071"/>
          </a:xfrm>
          <a:prstGeom prst="rect">
            <a:avLst/>
          </a:prstGeom>
        </p:spPr>
      </p:pic>
      <p:cxnSp>
        <p:nvCxnSpPr>
          <p:cNvPr id="3" name="肘形连接符 2">
            <a:extLst>
              <a:ext uri="{FF2B5EF4-FFF2-40B4-BE49-F238E27FC236}">
                <a16:creationId xmlns:a16="http://schemas.microsoft.com/office/drawing/2014/main" id="{75D67CDE-7C82-9B45-B910-8B64C666163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38768" y="3466440"/>
            <a:ext cx="2555789" cy="2336893"/>
          </a:xfrm>
          <a:prstGeom prst="bentConnector5">
            <a:avLst>
              <a:gd name="adj1" fmla="val -14365"/>
              <a:gd name="adj2" fmla="val 42995"/>
              <a:gd name="adj3" fmla="val 108944"/>
            </a:avLst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BA93A41F-53BD-F943-9656-BF4514AD21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95125" y="3466440"/>
            <a:ext cx="2555789" cy="2336893"/>
          </a:xfrm>
          <a:prstGeom prst="bentConnector5">
            <a:avLst>
              <a:gd name="adj1" fmla="val -14365"/>
              <a:gd name="adj2" fmla="val 42995"/>
              <a:gd name="adj3" fmla="val 108944"/>
            </a:avLst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>
            <a:extLst>
              <a:ext uri="{FF2B5EF4-FFF2-40B4-BE49-F238E27FC236}">
                <a16:creationId xmlns:a16="http://schemas.microsoft.com/office/drawing/2014/main" id="{171DEDF2-AD7A-184B-BA33-BDB012F132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50158" y="3466440"/>
            <a:ext cx="2555789" cy="2336893"/>
          </a:xfrm>
          <a:prstGeom prst="bentConnector5">
            <a:avLst>
              <a:gd name="adj1" fmla="val -14365"/>
              <a:gd name="adj2" fmla="val 42995"/>
              <a:gd name="adj3" fmla="val 108944"/>
            </a:avLst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BA5C98BE-BDA2-794D-BCF9-B743CD2C8C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60849" y="3466440"/>
            <a:ext cx="2555789" cy="2336893"/>
          </a:xfrm>
          <a:prstGeom prst="bentConnector5">
            <a:avLst>
              <a:gd name="adj1" fmla="val -14365"/>
              <a:gd name="adj2" fmla="val 42995"/>
              <a:gd name="adj3" fmla="val 108944"/>
            </a:avLst>
          </a:prstGeom>
          <a:ln w="317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43BD72C-67F8-2E4F-B51F-173E7AD82B36}"/>
              </a:ext>
            </a:extLst>
          </p:cNvPr>
          <p:cNvCxnSpPr>
            <a:cxnSpLocks/>
          </p:cNvCxnSpPr>
          <p:nvPr/>
        </p:nvCxnSpPr>
        <p:spPr>
          <a:xfrm flipV="1">
            <a:off x="2409780" y="3116056"/>
            <a:ext cx="0" cy="3237308"/>
          </a:xfrm>
          <a:prstGeom prst="line">
            <a:avLst/>
          </a:prstGeom>
          <a:ln w="539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391F83-38CD-C54B-83D3-F94E6956DAC4}"/>
              </a:ext>
            </a:extLst>
          </p:cNvPr>
          <p:cNvSpPr txBox="1"/>
          <p:nvPr/>
        </p:nvSpPr>
        <p:spPr>
          <a:xfrm>
            <a:off x="8743" y="4185996"/>
            <a:ext cx="1111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latin typeface="Candara" panose="020E0502030303020204" pitchFamily="34" charset="0"/>
              </a:rPr>
              <a:t>Agent</a:t>
            </a:r>
            <a:endParaRPr lang="zh-CN" altLang="en-US" sz="2400" b="1" dirty="0">
              <a:latin typeface="Candara" panose="020E0502030303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3B159DE-9E07-1940-9A22-64CADB4139C9}"/>
              </a:ext>
            </a:extLst>
          </p:cNvPr>
          <p:cNvSpPr txBox="1"/>
          <p:nvPr/>
        </p:nvSpPr>
        <p:spPr>
          <a:xfrm>
            <a:off x="19876" y="5388152"/>
            <a:ext cx="1111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b="1" dirty="0">
                <a:latin typeface="Candara" panose="020E0502030303020204" pitchFamily="34" charset="0"/>
              </a:rPr>
              <a:t>User</a:t>
            </a:r>
            <a:endParaRPr lang="zh-CN" altLang="en-US" sz="24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80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1809312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4.3</a:t>
            </a:r>
            <a:r>
              <a:rPr lang="zh-CN" altLang="en-US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34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Analysis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A07C67-3E8A-6E4A-8684-D6BFF1356BCF}"/>
              </a:ext>
            </a:extLst>
          </p:cNvPr>
          <p:cNvSpPr txBox="1"/>
          <p:nvPr/>
        </p:nvSpPr>
        <p:spPr>
          <a:xfrm>
            <a:off x="2855640" y="64661"/>
            <a:ext cx="9793088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Effect</a:t>
            </a:r>
            <a:r>
              <a:rPr kumimoji="1" lang="zh-CN" altLang="en-US" sz="2800" b="1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of</a:t>
            </a:r>
            <a:r>
              <a:rPr kumimoji="1" lang="zh-CN" altLang="en-US" sz="2800" b="1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Key</a:t>
            </a:r>
            <a:r>
              <a:rPr kumimoji="1" lang="zh-CN" altLang="en-US" sz="2800" b="1" kern="0" dirty="0">
                <a:latin typeface="Helvetica" pitchFamily="2" charset="0"/>
                <a:ea typeface="Cambria Math" panose="02040503050406030204" pitchFamily="18" charset="0"/>
              </a:rPr>
              <a:t> </a:t>
            </a:r>
            <a:r>
              <a:rPr kumimoji="1" lang="en-US" altLang="zh-CN" sz="2800" b="1" kern="0" dirty="0">
                <a:latin typeface="Helvetica" pitchFamily="2" charset="0"/>
                <a:ea typeface="Cambria Math" panose="02040503050406030204" pitchFamily="18" charset="0"/>
              </a:rPr>
              <a:t>Parameters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EE6694-5782-7A42-A6EC-230F56D75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572" y="1376189"/>
            <a:ext cx="7704856" cy="36004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B1FCBB4-3E0A-3445-8588-94603FF558C3}"/>
              </a:ext>
            </a:extLst>
          </p:cNvPr>
          <p:cNvGrpSpPr/>
          <p:nvPr/>
        </p:nvGrpSpPr>
        <p:grpSpPr>
          <a:xfrm>
            <a:off x="2477344" y="695275"/>
            <a:ext cx="7435080" cy="933525"/>
            <a:chOff x="1945778" y="1479650"/>
            <a:chExt cx="8293283" cy="887807"/>
          </a:xfrm>
        </p:grpSpPr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A9E240BB-D85A-3B4C-9A4F-351D4F645035}"/>
                </a:ext>
              </a:extLst>
            </p:cNvPr>
            <p:cNvSpPr/>
            <p:nvPr/>
          </p:nvSpPr>
          <p:spPr>
            <a:xfrm>
              <a:off x="1945778" y="1511301"/>
              <a:ext cx="8293282" cy="782274"/>
            </a:xfrm>
            <a:prstGeom prst="roundRect">
              <a:avLst>
                <a:gd name="adj" fmla="val 7190"/>
              </a:avLst>
            </a:prstGeom>
            <a:solidFill>
              <a:schemeClr val="accent1">
                <a:lumMod val="20000"/>
                <a:lumOff val="8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1ED12AA-EA3B-3645-9FFC-A3AF7DF70485}"/>
                    </a:ext>
                  </a:extLst>
                </p:cNvPr>
                <p:cNvSpPr txBox="1"/>
                <p:nvPr/>
              </p:nvSpPr>
              <p:spPr>
                <a:xfrm>
                  <a:off x="1977288" y="1479650"/>
                  <a:ext cx="8261773" cy="8878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zh-CN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zh-CN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zh-CN" altLang="en-US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zh-CN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zh-CN" altLang="en-US" sz="2000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00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zh-CN" alt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b>
                                      <m:sup>
                                        <m:r>
                                          <a:rPr lang="zh-CN" altLang="en-US" sz="2000" i="1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 </m:t>
                                </m:r>
                                <m:sSubSup>
                                  <m:sSubSupPr>
                                    <m:ctrlPr>
                                      <a:rPr lang="zh-CN" altLang="en-US" sz="200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zh-CN" alt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en-US" altLang="zh-CN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zh-CN" altLang="en-US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zh-CN" alt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</m:t>
                            </m:r>
                            <m:func>
                              <m:funcPr>
                                <m:ctrlPr>
                                  <a:rPr lang="zh-CN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zh-CN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f>
                                      <m:f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zh-CN" alt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200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altLang="zh-CN" sz="2000" b="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𝜏</m:t>
                                            </m:r>
                                          </m:e>
                                          <m:sup>
                                            <m:r>
                                              <a:rPr lang="zh-CN" altLang="en-US" sz="2000" b="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zh-CN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× </m:t>
                                    </m:r>
                                    <m:r>
                                      <a:rPr lang="zh-CN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d>
                                      <m:dPr>
                                        <m:ctrlP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CN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2000" b="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sz="2000" i="1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sz="2000" b="0" i="1" smtClean="0">
                                                <a:solidFill>
                                                  <a:schemeClr val="accent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zh-CN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zh-CN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F1ED12AA-EA3B-3645-9FFC-A3AF7DF704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88" y="1479650"/>
                  <a:ext cx="8261773" cy="887807"/>
                </a:xfrm>
                <a:prstGeom prst="rect">
                  <a:avLst/>
                </a:prstGeom>
                <a:blipFill>
                  <a:blip r:embed="rId4"/>
                  <a:stretch>
                    <a:fillRect t="-104000" b="-15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7677353-A93B-EF48-ABC4-03A9E4AFBC9F}"/>
                  </a:ext>
                </a:extLst>
              </p:cNvPr>
              <p:cNvSpPr txBox="1"/>
              <p:nvPr/>
            </p:nvSpPr>
            <p:spPr>
              <a:xfrm>
                <a:off x="1199456" y="5229200"/>
                <a:ext cx="9793088" cy="1441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Suitable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b="0" i="0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2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sz="22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zh-CN" sz="22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kumimoji="1" lang="zh-CN" altLang="en-US" sz="22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sz="22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pair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indeed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improve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performance.</a:t>
                </a:r>
              </a:p>
              <a:p>
                <a:pPr marL="342900" indent="-342900">
                  <a:lnSpc>
                    <a:spcPct val="12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orders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of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magnitude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of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kumimoji="1" lang="en-US" altLang="zh-CN" sz="22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and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kumimoji="1" lang="zh-CN" altLang="en-US" sz="2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zh-CN" altLang="en-US" sz="22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are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different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because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the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unit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of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time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is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different,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i.e.,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second(s)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vs.</a:t>
                </a:r>
                <a:r>
                  <a:rPr kumimoji="1" lang="zh-CN" altLang="en-US" sz="2200" kern="0" dirty="0"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kumimoji="1" lang="en-US" altLang="zh-CN" sz="2200" kern="0" dirty="0">
                    <a:latin typeface="Helvetica" pitchFamily="2" charset="0"/>
                    <a:ea typeface="Cambria Math" panose="02040503050406030204" pitchFamily="18" charset="0"/>
                  </a:rPr>
                  <a:t>step(s).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7677353-A93B-EF48-ABC4-03A9E4AF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5229200"/>
                <a:ext cx="9793088" cy="1441228"/>
              </a:xfrm>
              <a:prstGeom prst="rect">
                <a:avLst/>
              </a:prstGeom>
              <a:blipFill>
                <a:blip r:embed="rId5"/>
                <a:stretch>
                  <a:fillRect l="-777" b="-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34A7757D-02B9-794D-8C7E-B77A23C80E9C}"/>
              </a:ext>
            </a:extLst>
          </p:cNvPr>
          <p:cNvSpPr txBox="1"/>
          <p:nvPr/>
        </p:nvSpPr>
        <p:spPr>
          <a:xfrm>
            <a:off x="448913" y="4686958"/>
            <a:ext cx="2088232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kumimoji="1" lang="en-US" altLang="zh-CN" sz="2800" b="1" kern="0" dirty="0">
                <a:solidFill>
                  <a:schemeClr val="accent4"/>
                </a:solidFill>
                <a:latin typeface="Helvetica" pitchFamily="2" charset="0"/>
                <a:ea typeface="Cambria Math" panose="02040503050406030204" pitchFamily="18" charset="0"/>
              </a:rPr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124292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102981" y="29858"/>
            <a:ext cx="10673539" cy="51958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zh-CN" b="1" dirty="0">
                <a:solidFill>
                  <a:schemeClr val="tx1"/>
                </a:solidFill>
                <a:latin typeface="+mj-ea"/>
                <a:cs typeface="+mn-ea"/>
                <a:sym typeface="+mn-lt"/>
              </a:rPr>
              <a:t>Conclusion</a:t>
            </a:r>
            <a:endParaRPr lang="zh-CN" altLang="en-US" b="1" dirty="0">
              <a:solidFill>
                <a:schemeClr val="tx1"/>
              </a:solidFill>
              <a:latin typeface="+mj-ea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029035-49F7-2D4C-B27B-22F15F38483E}"/>
              </a:ext>
            </a:extLst>
          </p:cNvPr>
          <p:cNvSpPr txBox="1"/>
          <p:nvPr/>
        </p:nvSpPr>
        <p:spPr>
          <a:xfrm>
            <a:off x="742728" y="1052736"/>
            <a:ext cx="11449272" cy="546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The</a:t>
            </a:r>
            <a:r>
              <a:rPr kumimoji="1"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kumimoji="1" lang="en-US" altLang="zh-CN" sz="2800" b="1">
                <a:solidFill>
                  <a:srgbClr val="36A5D4"/>
                </a:solidFill>
                <a:latin typeface="Helvetica" pitchFamily="2" charset="0"/>
              </a:rPr>
              <a:t>first</a:t>
            </a:r>
            <a:r>
              <a:rPr kumimoji="1" lang="en-US" altLang="zh-CN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work for learning to </a:t>
            </a:r>
            <a:r>
              <a:rPr kumimoji="1" lang="en-US" altLang="zh-CN" sz="2800" b="1" dirty="0">
                <a:solidFill>
                  <a:schemeClr val="accent2"/>
                </a:solidFill>
                <a:latin typeface="Helvetica" pitchFamily="2" charset="0"/>
              </a:rPr>
              <a:t>burst filter bubbles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in interactive recommendation, where filter bubbles can be observed and evaluated.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Proposed</a:t>
            </a:r>
            <a:r>
              <a:rPr kumimoji="1"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the </a:t>
            </a:r>
            <a:r>
              <a:rPr kumimoji="1" lang="en-US" altLang="zh-CN" sz="2800" b="1" dirty="0">
                <a:solidFill>
                  <a:schemeClr val="accent2"/>
                </a:solidFill>
                <a:latin typeface="Helvetica" pitchFamily="2" charset="0"/>
              </a:rPr>
              <a:t>CIRS</a:t>
            </a:r>
            <a:r>
              <a:rPr kumimoji="1" lang="zh-CN" altLang="en-US" sz="2800" dirty="0">
                <a:solidFill>
                  <a:schemeClr val="accent2"/>
                </a:solidFill>
                <a:latin typeface="Helvetica" pitchFamily="2" charset="0"/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based on offline reinforcement learning. We are the </a:t>
            </a:r>
            <a:r>
              <a:rPr kumimoji="1"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first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to utilize the </a:t>
            </a:r>
            <a:r>
              <a:rPr kumimoji="1" lang="en-US" altLang="zh-CN" sz="2800" b="1" dirty="0">
                <a:solidFill>
                  <a:schemeClr val="accent2"/>
                </a:solidFill>
                <a:latin typeface="Helvetica" pitchFamily="2" charset="0"/>
              </a:rPr>
              <a:t>causal inference in interactive recommendation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Collected a </a:t>
            </a:r>
            <a:r>
              <a:rPr kumimoji="1" lang="en-US" altLang="zh-CN" sz="2800" b="1" dirty="0">
                <a:solidFill>
                  <a:schemeClr val="accent2"/>
                </a:solidFill>
                <a:latin typeface="Helvetica" pitchFamily="2" charset="0"/>
              </a:rPr>
              <a:t>fully filled dataset 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(density: 100\%) from </a:t>
            </a:r>
            <a:r>
              <a:rPr kumimoji="1"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Kuaishou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to create an interactive recommendation environment.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AutoNum type="arabicPeriod"/>
            </a:pP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The </a:t>
            </a:r>
            <a:r>
              <a:rPr kumimoji="1" lang="en-US" altLang="zh-CN" sz="2800" b="1" dirty="0">
                <a:solidFill>
                  <a:schemeClr val="accent2"/>
                </a:solidFill>
                <a:latin typeface="Helvetica" pitchFamily="2" charset="0"/>
              </a:rPr>
              <a:t>experiments</a:t>
            </a:r>
            <a:r>
              <a:rPr kumimoji="1"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show that our proposed model can burst filter bubbles and gain the maximal accumulative rewards.</a:t>
            </a:r>
          </a:p>
        </p:txBody>
      </p:sp>
    </p:spTree>
    <p:extLst>
      <p:ext uri="{BB962C8B-B14F-4D97-AF65-F5344CB8AC3E}">
        <p14:creationId xmlns:p14="http://schemas.microsoft.com/office/powerpoint/2010/main" val="6930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>
            <a:extLst>
              <a:ext uri="{FF2B5EF4-FFF2-40B4-BE49-F238E27FC236}">
                <a16:creationId xmlns:a16="http://schemas.microsoft.com/office/drawing/2014/main" id="{3D4496C8-672F-C04C-82CF-52147872953F}"/>
              </a:ext>
            </a:extLst>
          </p:cNvPr>
          <p:cNvSpPr/>
          <p:nvPr/>
        </p:nvSpPr>
        <p:spPr>
          <a:xfrm flipV="1">
            <a:off x="0" y="1658057"/>
            <a:ext cx="12192000" cy="3212976"/>
          </a:xfrm>
          <a:prstGeom prst="snip2Diag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81349" y="2451326"/>
            <a:ext cx="5829300" cy="2507420"/>
          </a:xfrm>
        </p:spPr>
        <p:txBody>
          <a:bodyPr>
            <a:normAutofit fontScale="90000"/>
          </a:bodyPr>
          <a:lstStyle/>
          <a:p>
            <a:r>
              <a:rPr lang="en-US" altLang="zh-CN" sz="8000" i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  <a:br>
              <a:rPr lang="en-US" altLang="zh-CN" sz="8000" i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8000" i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908F4-0F39-4540-9F7B-79F783BFA4B6}"/>
              </a:ext>
            </a:extLst>
          </p:cNvPr>
          <p:cNvSpPr txBox="1"/>
          <p:nvPr/>
        </p:nvSpPr>
        <p:spPr>
          <a:xfrm>
            <a:off x="3445274" y="5146174"/>
            <a:ext cx="53014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518E"/>
                </a:solidFill>
              </a:rPr>
              <a:t>Chongming</a:t>
            </a:r>
            <a:r>
              <a:rPr lang="zh-CN" altLang="en-US" sz="3200" b="1" dirty="0">
                <a:solidFill>
                  <a:srgbClr val="00518E"/>
                </a:solidFill>
              </a:rPr>
              <a:t> </a:t>
            </a:r>
            <a:r>
              <a:rPr lang="en-US" altLang="zh-CN" sz="3200" b="1" dirty="0">
                <a:solidFill>
                  <a:srgbClr val="00518E"/>
                </a:solidFill>
              </a:rPr>
              <a:t>Gao</a:t>
            </a:r>
            <a:r>
              <a:rPr lang="zh-CN" altLang="en-US" sz="3200" b="1" dirty="0">
                <a:solidFill>
                  <a:srgbClr val="00518E"/>
                </a:solidFill>
              </a:rPr>
              <a:t> </a:t>
            </a:r>
            <a:r>
              <a:rPr lang="en-US" altLang="zh-CN" sz="3200" b="1" dirty="0">
                <a:solidFill>
                  <a:srgbClr val="00518E"/>
                </a:solidFill>
              </a:rPr>
              <a:t>|</a:t>
            </a:r>
            <a:r>
              <a:rPr lang="zh-CN" altLang="en-US" sz="3200" b="1" dirty="0">
                <a:solidFill>
                  <a:srgbClr val="00518E"/>
                </a:solidFill>
              </a:rPr>
              <a:t> 高崇铭</a:t>
            </a:r>
            <a:endParaRPr lang="en-US" altLang="zh-CN" sz="3200" b="1" dirty="0">
              <a:solidFill>
                <a:srgbClr val="00518E"/>
              </a:solidFill>
            </a:endParaRPr>
          </a:p>
          <a:p>
            <a:pPr algn="ctr"/>
            <a:r>
              <a:rPr lang="en-US" altLang="zh-CN" sz="3200" b="1" dirty="0">
                <a:solidFill>
                  <a:srgbClr val="00518E"/>
                </a:solidFill>
                <a:hlinkClick r:id="rId2"/>
              </a:rPr>
              <a:t>chongming.gao@gmail.com</a:t>
            </a:r>
            <a:endParaRPr lang="en-US" altLang="zh-CN" sz="3200" b="1" dirty="0">
              <a:solidFill>
                <a:srgbClr val="00518E"/>
              </a:solidFill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12FDE57-F956-CF4E-846D-A367D6065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0410" y="-849215"/>
            <a:ext cx="8631996" cy="3025400"/>
          </a:xfrm>
          <a:prstGeom prst="rect">
            <a:avLst/>
          </a:prstGeom>
        </p:spPr>
      </p:pic>
      <p:pic>
        <p:nvPicPr>
          <p:cNvPr id="7" name="Picture 2" descr="TikTok&amp;#39;s rival, Kuaishou, completed its IPO. Find out more on CAPEX.com! |  CAPEX.com">
            <a:extLst>
              <a:ext uri="{FF2B5EF4-FFF2-40B4-BE49-F238E27FC236}">
                <a16:creationId xmlns:a16="http://schemas.microsoft.com/office/drawing/2014/main" id="{A4425A6B-579A-784C-B978-B1617824D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156" y="0"/>
            <a:ext cx="2498018" cy="139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7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1.2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Why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Interactive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Recommender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System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(IRS)?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505587F5-C33D-C543-AEEF-954A01BD0E87}"/>
              </a:ext>
            </a:extLst>
          </p:cNvPr>
          <p:cNvSpPr txBox="1"/>
          <p:nvPr/>
        </p:nvSpPr>
        <p:spPr>
          <a:xfrm>
            <a:off x="839416" y="735339"/>
            <a:ext cx="11239275" cy="2207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latin typeface="Helvetica" pitchFamily="2" charset="0"/>
              </a:rPr>
              <a:t>Because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IRS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the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general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form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of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real-world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recommenders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(static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recommender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is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only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a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special/simplified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case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of</a:t>
            </a:r>
            <a:r>
              <a:rPr lang="zh-CN" altLang="en-US" sz="2800" i="1" dirty="0">
                <a:latin typeface="Helvetica" pitchFamily="2" charset="0"/>
              </a:rPr>
              <a:t> </a:t>
            </a:r>
            <a:r>
              <a:rPr lang="en-US" altLang="zh-CN" sz="2800" i="1" dirty="0">
                <a:latin typeface="Helvetica" pitchFamily="2" charset="0"/>
              </a:rPr>
              <a:t>IRS).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latin typeface="Helvetica" pitchFamily="2" charset="0"/>
              </a:rPr>
              <a:t>Because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IRS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00B0F0"/>
                </a:solidFill>
                <a:latin typeface="Helvetica" pitchFamily="2" charset="0"/>
              </a:rPr>
              <a:t>provides</a:t>
            </a:r>
            <a:r>
              <a:rPr lang="zh-CN" altLang="en-US" sz="2800" b="1" dirty="0">
                <a:solidFill>
                  <a:srgbClr val="00B0F0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00B0F0"/>
                </a:solidFill>
                <a:latin typeface="Helvetica" pitchFamily="2" charset="0"/>
              </a:rPr>
              <a:t>an</a:t>
            </a:r>
            <a:r>
              <a:rPr lang="zh-CN" altLang="en-US" sz="2800" b="1" dirty="0">
                <a:solidFill>
                  <a:srgbClr val="00B0F0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00B0F0"/>
                </a:solidFill>
                <a:latin typeface="Helvetica" pitchFamily="2" charset="0"/>
              </a:rPr>
              <a:t>environment</a:t>
            </a:r>
            <a:r>
              <a:rPr lang="zh-CN" altLang="en-US" sz="2800" b="1" dirty="0">
                <a:solidFill>
                  <a:srgbClr val="00B0F0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00B0F0"/>
                </a:solidFill>
                <a:latin typeface="Helvetica" pitchFamily="2" charset="0"/>
              </a:rPr>
              <a:t>to</a:t>
            </a:r>
            <a:r>
              <a:rPr lang="zh-CN" altLang="en-US" sz="2800" b="1" dirty="0">
                <a:solidFill>
                  <a:srgbClr val="00B0F0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evaluate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the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effect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of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filter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bubbles.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F89CBB11-5D22-BA49-9FD3-5FE603AC47CA}"/>
                  </a:ext>
                </a:extLst>
              </p:cNvPr>
              <p:cNvSpPr/>
              <p:nvPr/>
            </p:nvSpPr>
            <p:spPr>
              <a:xfrm>
                <a:off x="263352" y="2996952"/>
                <a:ext cx="4611476" cy="3314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5600" indent="-355600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: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state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representing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context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of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interaction.</a:t>
                </a:r>
              </a:p>
              <a:p>
                <a:pPr marL="355600" indent="-355600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: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the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reward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representing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user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satisfaction.</a:t>
                </a:r>
              </a:p>
              <a:p>
                <a:pPr marL="355600" indent="-355600">
                  <a:lnSpc>
                    <a:spcPct val="12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: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an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action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,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e.g.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a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recommended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ndara" panose="020E0502030303020204" pitchFamily="34" charset="0"/>
                  </a:rPr>
                  <a:t>item</a:t>
                </a: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F89CBB11-5D22-BA49-9FD3-5FE603AC4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2996952"/>
                <a:ext cx="4611476" cy="3314112"/>
              </a:xfrm>
              <a:prstGeom prst="rect">
                <a:avLst/>
              </a:prstGeom>
              <a:blipFill>
                <a:blip r:embed="rId3"/>
                <a:stretch>
                  <a:fillRect t="-766" b="-4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文本框 130">
            <a:extLst>
              <a:ext uri="{FF2B5EF4-FFF2-40B4-BE49-F238E27FC236}">
                <a16:creationId xmlns:a16="http://schemas.microsoft.com/office/drawing/2014/main" id="{702834E3-54DB-E348-AD33-6F6A6A00D147}"/>
              </a:ext>
            </a:extLst>
          </p:cNvPr>
          <p:cNvSpPr txBox="1"/>
          <p:nvPr/>
        </p:nvSpPr>
        <p:spPr>
          <a:xfrm>
            <a:off x="3719736" y="6435834"/>
            <a:ext cx="83589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The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general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framework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of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interactive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recommendation</a:t>
            </a:r>
            <a:endParaRPr lang="zh-CN" altLang="en-US" sz="24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BF6A61-9D3A-1245-99AC-BCD28C9C4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2492896"/>
            <a:ext cx="7713964" cy="41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9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1.3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User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Satisfaction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in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Filter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Bubbles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CFBA282-AA21-7B46-9B7F-4BE2F8E10531}"/>
              </a:ext>
            </a:extLst>
          </p:cNvPr>
          <p:cNvSpPr txBox="1"/>
          <p:nvPr/>
        </p:nvSpPr>
        <p:spPr>
          <a:xfrm>
            <a:off x="1199456" y="784617"/>
            <a:ext cx="11239275" cy="169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highlight>
                  <a:srgbClr val="FFFF00"/>
                </a:highlight>
                <a:latin typeface="Helvetica" pitchFamily="2" charset="0"/>
              </a:rPr>
              <a:t>Assumption</a:t>
            </a:r>
            <a:r>
              <a:rPr lang="en-US" altLang="zh-CN" sz="2800" dirty="0">
                <a:latin typeface="Helvetica" pitchFamily="2" charset="0"/>
              </a:rPr>
              <a:t>: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Users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may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feel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bored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and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give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negative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feedback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such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repeated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and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" altLang="zh-CN" sz="2800" dirty="0">
                <a:latin typeface="Helvetica" pitchFamily="2" charset="0"/>
              </a:rPr>
              <a:t>monotonous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recommendation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stream.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endParaRPr lang="en-US" altLang="zh-CN" sz="2800" dirty="0">
              <a:latin typeface="Helvetica" pitchFamily="2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0456D20-3E8B-E54B-A318-2CE36C7E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887013"/>
            <a:ext cx="805760" cy="805760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B60939E5-96E8-5A44-AF43-EADDCA09CCC2}"/>
              </a:ext>
            </a:extLst>
          </p:cNvPr>
          <p:cNvSpPr/>
          <p:nvPr/>
        </p:nvSpPr>
        <p:spPr>
          <a:xfrm>
            <a:off x="-160917" y="686958"/>
            <a:ext cx="1481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indent="-11113" algn="ctr"/>
            <a:r>
              <a:rPr lang="en-US" altLang="zh-CN" sz="2000" b="1" dirty="0">
                <a:latin typeface="Candara" panose="020E0502030303020204" pitchFamily="34" charset="0"/>
              </a:rPr>
              <a:t>Get</a:t>
            </a:r>
            <a:r>
              <a:rPr lang="zh-CN" altLang="en-US" sz="2000" b="1" dirty="0">
                <a:latin typeface="Candara" panose="020E0502030303020204" pitchFamily="34" charset="0"/>
              </a:rPr>
              <a:t> </a:t>
            </a:r>
            <a:r>
              <a:rPr lang="en-US" altLang="zh-CN" sz="2000" b="1" dirty="0">
                <a:latin typeface="Candara" panose="020E0502030303020204" pitchFamily="34" charset="0"/>
              </a:rPr>
              <a:t>bored</a:t>
            </a:r>
            <a:endParaRPr lang="zh-CN" altLang="en-US" sz="2000" b="1" dirty="0">
              <a:latin typeface="Candara" panose="020E0502030303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78165D-8264-2C41-9249-52585489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2420888"/>
            <a:ext cx="9050443" cy="34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8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1.3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User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Satisfaction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in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Filter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Bubbles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CFBA282-AA21-7B46-9B7F-4BE2F8E10531}"/>
              </a:ext>
            </a:extLst>
          </p:cNvPr>
          <p:cNvSpPr txBox="1"/>
          <p:nvPr/>
        </p:nvSpPr>
        <p:spPr>
          <a:xfrm>
            <a:off x="1199456" y="784617"/>
            <a:ext cx="11239275" cy="2284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highlight>
                  <a:srgbClr val="FFFF00"/>
                </a:highlight>
                <a:latin typeface="Helvetica" pitchFamily="2" charset="0"/>
              </a:rPr>
              <a:t>Assumption</a:t>
            </a:r>
            <a:r>
              <a:rPr lang="en-US" altLang="zh-CN" sz="2800" dirty="0">
                <a:latin typeface="Helvetica" pitchFamily="2" charset="0"/>
              </a:rPr>
              <a:t>: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Users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may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feel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bored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and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give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negative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feedback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such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repeated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and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" altLang="zh-CN" sz="2800" dirty="0">
                <a:latin typeface="Helvetica" pitchFamily="2" charset="0"/>
              </a:rPr>
              <a:t>monotonous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recommendation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stream.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highlight>
                  <a:srgbClr val="FFFF00"/>
                </a:highlight>
                <a:latin typeface="Helvetica" pitchFamily="2" charset="0"/>
              </a:rPr>
              <a:t>Empirical</a:t>
            </a:r>
            <a:r>
              <a:rPr lang="zh-CN" altLang="en-US" sz="2800" dirty="0">
                <a:highlight>
                  <a:srgbClr val="FFFF00"/>
                </a:highlight>
                <a:latin typeface="Helvetica" pitchFamily="2" charset="0"/>
              </a:rPr>
              <a:t> </a:t>
            </a:r>
            <a:r>
              <a:rPr lang="en-US" altLang="zh-CN" sz="2800" dirty="0">
                <a:highlight>
                  <a:srgbClr val="FFFF00"/>
                </a:highlight>
                <a:latin typeface="Helvetica" pitchFamily="2" charset="0"/>
              </a:rPr>
              <a:t>studies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conducted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on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 err="1">
                <a:latin typeface="Helvetica" pitchFamily="2" charset="0"/>
              </a:rPr>
              <a:t>Kuaishou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App.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endParaRPr lang="en-US" altLang="zh-CN" sz="2800" dirty="0">
              <a:latin typeface="Helvetica" pitchFamily="2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0456D20-3E8B-E54B-A318-2CE36C7E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887013"/>
            <a:ext cx="805760" cy="805760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B60939E5-96E8-5A44-AF43-EADDCA09CCC2}"/>
              </a:ext>
            </a:extLst>
          </p:cNvPr>
          <p:cNvSpPr/>
          <p:nvPr/>
        </p:nvSpPr>
        <p:spPr>
          <a:xfrm>
            <a:off x="-160917" y="686958"/>
            <a:ext cx="1481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indent="-11113" algn="ctr"/>
            <a:r>
              <a:rPr lang="en-US" altLang="zh-CN" sz="2000" b="1" dirty="0">
                <a:latin typeface="Candara" panose="020E0502030303020204" pitchFamily="34" charset="0"/>
              </a:rPr>
              <a:t>Get</a:t>
            </a:r>
            <a:r>
              <a:rPr lang="zh-CN" altLang="en-US" sz="2000" b="1" dirty="0">
                <a:latin typeface="Candara" panose="020E0502030303020204" pitchFamily="34" charset="0"/>
              </a:rPr>
              <a:t> </a:t>
            </a:r>
            <a:r>
              <a:rPr lang="en-US" altLang="zh-CN" sz="2000" b="1" dirty="0">
                <a:latin typeface="Candara" panose="020E0502030303020204" pitchFamily="34" charset="0"/>
              </a:rPr>
              <a:t>bored</a:t>
            </a:r>
            <a:endParaRPr lang="zh-CN" altLang="en-US" sz="2000" b="1" dirty="0">
              <a:latin typeface="Candara" panose="020E0502030303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97A1F7-DEB8-6B48-9F39-D434F4CAE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881" y="2686926"/>
            <a:ext cx="1927392" cy="41710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6CE7B8-5412-924F-A56E-E2F02793C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976" y="4022143"/>
            <a:ext cx="990323" cy="2143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C35F7A-1A63-1E45-803A-C75F73EE6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359" y="4022142"/>
            <a:ext cx="990323" cy="2143161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56F83AA4-E09B-8C48-BF0C-659FC555A51B}"/>
              </a:ext>
            </a:extLst>
          </p:cNvPr>
          <p:cNvSpPr txBox="1"/>
          <p:nvPr/>
        </p:nvSpPr>
        <p:spPr>
          <a:xfrm>
            <a:off x="4439816" y="2650517"/>
            <a:ext cx="7788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Two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important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user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behaviors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reflecting</a:t>
            </a:r>
            <a:r>
              <a:rPr lang="zh-CN" altLang="en-US" sz="2400" b="1" dirty="0">
                <a:solidFill>
                  <a:schemeClr val="accent4"/>
                </a:solidFill>
                <a:latin typeface="Helvetica" pitchFamily="2" charset="0"/>
              </a:rPr>
              <a:t> </a:t>
            </a:r>
            <a:r>
              <a:rPr lang="en-US" altLang="zh-CN" sz="2400" b="1" dirty="0">
                <a:solidFill>
                  <a:schemeClr val="accent4"/>
                </a:solidFill>
                <a:latin typeface="Helvetica" pitchFamily="2" charset="0"/>
              </a:rPr>
              <a:t>satisfaction</a:t>
            </a:r>
            <a:endParaRPr lang="zh-CN" altLang="en-US" sz="24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35834EF-B014-0A4B-879D-1BD6A15054E0}"/>
              </a:ext>
            </a:extLst>
          </p:cNvPr>
          <p:cNvSpPr txBox="1"/>
          <p:nvPr/>
        </p:nvSpPr>
        <p:spPr>
          <a:xfrm>
            <a:off x="4439816" y="3167904"/>
            <a:ext cx="43534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en-US" altLang="zh-CN" sz="2200" dirty="0">
                <a:latin typeface="Helvetica" pitchFamily="2" charset="0"/>
              </a:rPr>
              <a:t>Keeping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watching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until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quitting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or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scrolling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to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the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next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one</a:t>
            </a:r>
            <a:endParaRPr lang="zh-CN" altLang="en-US" sz="2200" dirty="0">
              <a:latin typeface="Helvetica" pitchFamily="2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490DDA6-F25C-8D46-BDF8-477E52262A8A}"/>
              </a:ext>
            </a:extLst>
          </p:cNvPr>
          <p:cNvSpPr txBox="1"/>
          <p:nvPr/>
        </p:nvSpPr>
        <p:spPr>
          <a:xfrm>
            <a:off x="8361240" y="3191146"/>
            <a:ext cx="38637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zh-CN" sz="2200" dirty="0">
                <a:latin typeface="Helvetica" pitchFamily="2" charset="0"/>
              </a:rPr>
              <a:t>Hitting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and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staying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in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the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comments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section</a:t>
            </a:r>
            <a:endParaRPr lang="zh-CN" altLang="en-US" sz="2200" dirty="0">
              <a:latin typeface="Helvetica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9AC783-A0D5-384F-9556-211943FBCF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24" y="5089716"/>
            <a:ext cx="686987" cy="6869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8E0F0DF-EE31-DC42-BE3F-BF76EBC4C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296" y="4962568"/>
            <a:ext cx="903011" cy="903011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842AD605-BB72-C046-993F-EA720472D748}"/>
              </a:ext>
            </a:extLst>
          </p:cNvPr>
          <p:cNvSpPr txBox="1"/>
          <p:nvPr/>
        </p:nvSpPr>
        <p:spPr>
          <a:xfrm>
            <a:off x="4590476" y="6211669"/>
            <a:ext cx="4525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Candara" panose="020E0502030303020204" pitchFamily="34" charset="0"/>
              </a:rPr>
              <a:t>Metric:</a:t>
            </a:r>
            <a:r>
              <a:rPr lang="zh-CN" altLang="en-US" i="1" dirty="0">
                <a:latin typeface="Candara" panose="020E0502030303020204" pitchFamily="34" charset="0"/>
              </a:rPr>
              <a:t> </a:t>
            </a:r>
            <a:r>
              <a:rPr lang="en-US" altLang="zh-CN" b="1" i="1" dirty="0">
                <a:solidFill>
                  <a:schemeClr val="accent2"/>
                </a:solidFill>
                <a:latin typeface="Candara" panose="020E0502030303020204" pitchFamily="34" charset="0"/>
              </a:rPr>
              <a:t>Watching</a:t>
            </a:r>
            <a:r>
              <a:rPr lang="zh-CN" altLang="en-US" b="1" i="1" dirty="0">
                <a:solidFill>
                  <a:schemeClr val="accent2"/>
                </a:solidFill>
                <a:latin typeface="Candara" panose="020E0502030303020204" pitchFamily="34" charset="0"/>
              </a:rPr>
              <a:t> </a:t>
            </a:r>
            <a:r>
              <a:rPr lang="en-US" altLang="zh-CN" b="1" i="1" dirty="0">
                <a:solidFill>
                  <a:schemeClr val="accent2"/>
                </a:solidFill>
                <a:latin typeface="Candara" panose="020E0502030303020204" pitchFamily="34" charset="0"/>
              </a:rPr>
              <a:t>ratio</a:t>
            </a:r>
            <a:r>
              <a:rPr lang="zh-CN" altLang="en-US" b="1" i="1" dirty="0">
                <a:solidFill>
                  <a:schemeClr val="accent2"/>
                </a:solidFill>
                <a:latin typeface="Candara" panose="020E0502030303020204" pitchFamily="34" charset="0"/>
              </a:rPr>
              <a:t> </a:t>
            </a:r>
            <a:endParaRPr lang="en-US" altLang="zh-CN" b="1" i="1" dirty="0">
              <a:solidFill>
                <a:schemeClr val="accent2"/>
              </a:solidFill>
              <a:latin typeface="Candara" panose="020E0502030303020204" pitchFamily="34" charset="0"/>
            </a:endParaRPr>
          </a:p>
          <a:p>
            <a:r>
              <a:rPr lang="en-US" altLang="zh-CN" dirty="0">
                <a:latin typeface="Candara" panose="020E0502030303020204" pitchFamily="34" charset="0"/>
              </a:rPr>
              <a:t>(watching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time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/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video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video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time</a:t>
            </a:r>
            <a:r>
              <a:rPr lang="zh-CN" altLang="en-US" dirty="0">
                <a:latin typeface="Candara" panose="020E0502030303020204" pitchFamily="34" charset="0"/>
              </a:rPr>
              <a:t> </a:t>
            </a:r>
            <a:r>
              <a:rPr lang="en-US" altLang="zh-CN" dirty="0">
                <a:latin typeface="Candara" panose="020E0502030303020204" pitchFamily="34" charset="0"/>
              </a:rPr>
              <a:t>duration)</a:t>
            </a:r>
            <a:endParaRPr lang="zh-CN" altLang="en-US" dirty="0">
              <a:latin typeface="Candara" panose="020E0502030303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DCEF902-F464-3945-B6DD-150DEAB8AAAA}"/>
              </a:ext>
            </a:extLst>
          </p:cNvPr>
          <p:cNvSpPr txBox="1"/>
          <p:nvPr/>
        </p:nvSpPr>
        <p:spPr>
          <a:xfrm>
            <a:off x="9536801" y="6211668"/>
            <a:ext cx="30538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Candara" panose="020E0502030303020204" pitchFamily="34" charset="0"/>
              </a:rPr>
              <a:t>Metric:</a:t>
            </a:r>
            <a:r>
              <a:rPr lang="zh-CN" altLang="en-US" i="1" dirty="0">
                <a:latin typeface="Candara" panose="020E0502030303020204" pitchFamily="34" charset="0"/>
              </a:rPr>
              <a:t> </a:t>
            </a:r>
            <a:r>
              <a:rPr lang="en-US" altLang="zh-CN" b="1" i="1" dirty="0">
                <a:solidFill>
                  <a:schemeClr val="accent2"/>
                </a:solidFill>
                <a:latin typeface="Candara" panose="020E0502030303020204" pitchFamily="34" charset="0"/>
              </a:rPr>
              <a:t>Time</a:t>
            </a:r>
            <a:r>
              <a:rPr lang="zh-CN" altLang="en-US" b="1" i="1" dirty="0">
                <a:solidFill>
                  <a:schemeClr val="accent2"/>
                </a:solidFill>
                <a:latin typeface="Candara" panose="020E0502030303020204" pitchFamily="34" charset="0"/>
              </a:rPr>
              <a:t> </a:t>
            </a:r>
            <a:r>
              <a:rPr lang="en-US" altLang="zh-CN" b="1" i="1" dirty="0">
                <a:solidFill>
                  <a:schemeClr val="accent2"/>
                </a:solidFill>
                <a:latin typeface="Candara" panose="020E0502030303020204" pitchFamily="34" charset="0"/>
              </a:rPr>
              <a:t>staying</a:t>
            </a:r>
            <a:r>
              <a:rPr lang="zh-CN" altLang="en-US" b="1" i="1" dirty="0">
                <a:solidFill>
                  <a:schemeClr val="accent2"/>
                </a:solidFill>
                <a:latin typeface="Candara" panose="020E0502030303020204" pitchFamily="34" charset="0"/>
              </a:rPr>
              <a:t> </a:t>
            </a:r>
            <a:r>
              <a:rPr lang="en-US" altLang="zh-CN" b="1" i="1" dirty="0">
                <a:solidFill>
                  <a:schemeClr val="accent2"/>
                </a:solidFill>
                <a:latin typeface="Candara" panose="020E0502030303020204" pitchFamily="34" charset="0"/>
              </a:rPr>
              <a:t>comments</a:t>
            </a:r>
            <a:r>
              <a:rPr lang="zh-CN" altLang="en-US" b="1" i="1" dirty="0">
                <a:solidFill>
                  <a:schemeClr val="accent2"/>
                </a:solidFill>
                <a:latin typeface="Candara" panose="020E0502030303020204" pitchFamily="34" charset="0"/>
              </a:rPr>
              <a:t> </a:t>
            </a:r>
            <a:r>
              <a:rPr lang="en-US" altLang="zh-CN" b="1" i="1" dirty="0">
                <a:solidFill>
                  <a:schemeClr val="accent2"/>
                </a:solidFill>
                <a:latin typeface="Candara" panose="020E0502030303020204" pitchFamily="34" charset="0"/>
              </a:rPr>
              <a:t>section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8AA961A-D52A-F448-A1F9-E5FA6C083B4D}"/>
              </a:ext>
            </a:extLst>
          </p:cNvPr>
          <p:cNvSpPr txBox="1"/>
          <p:nvPr/>
        </p:nvSpPr>
        <p:spPr>
          <a:xfrm>
            <a:off x="44984" y="4843995"/>
            <a:ext cx="2630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andara" panose="020E0502030303020204" pitchFamily="34" charset="0"/>
              </a:rPr>
              <a:t>The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recommended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video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stream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in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 err="1">
                <a:latin typeface="Candara" panose="020E0502030303020204" pitchFamily="34" charset="0"/>
              </a:rPr>
              <a:t>Kuaishou</a:t>
            </a:r>
            <a:r>
              <a:rPr lang="zh-CN" altLang="en-US" sz="2200" dirty="0"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latin typeface="Candara" panose="020E0502030303020204" pitchFamily="34" charset="0"/>
              </a:rPr>
              <a:t>App</a:t>
            </a:r>
            <a:endParaRPr lang="en-US" altLang="zh-CN" sz="2200" b="1" dirty="0">
              <a:solidFill>
                <a:schemeClr val="accent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5943C2D6-88C4-D54A-B303-47DC8578EF13}"/>
              </a:ext>
            </a:extLst>
          </p:cNvPr>
          <p:cNvSpPr/>
          <p:nvPr/>
        </p:nvSpPr>
        <p:spPr>
          <a:xfrm>
            <a:off x="479376" y="1719794"/>
            <a:ext cx="10987326" cy="3462435"/>
          </a:xfrm>
          <a:prstGeom prst="roundRect">
            <a:avLst>
              <a:gd name="adj" fmla="val 7190"/>
            </a:avLst>
          </a:prstGeom>
          <a:solidFill>
            <a:srgbClr val="FFFED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1.3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User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Satisfaction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in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Filter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Bubbles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CFBA282-AA21-7B46-9B7F-4BE2F8E10531}"/>
              </a:ext>
            </a:extLst>
          </p:cNvPr>
          <p:cNvSpPr txBox="1"/>
          <p:nvPr/>
        </p:nvSpPr>
        <p:spPr>
          <a:xfrm>
            <a:off x="1199456" y="686958"/>
            <a:ext cx="11239275" cy="169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r>
              <a:rPr lang="en-US" altLang="zh-CN" sz="2800" dirty="0">
                <a:highlight>
                  <a:srgbClr val="FFFF00"/>
                </a:highlight>
                <a:latin typeface="Helvetica" pitchFamily="2" charset="0"/>
              </a:rPr>
              <a:t>Assumption</a:t>
            </a:r>
            <a:r>
              <a:rPr lang="en-US" altLang="zh-CN" sz="2800" dirty="0">
                <a:latin typeface="Helvetica" pitchFamily="2" charset="0"/>
              </a:rPr>
              <a:t>: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Users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may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feel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bored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and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give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negative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b="1" dirty="0">
                <a:solidFill>
                  <a:srgbClr val="36A5D4"/>
                </a:solidFill>
                <a:latin typeface="Helvetica" pitchFamily="2" charset="0"/>
              </a:rPr>
              <a:t>feedback</a:t>
            </a:r>
            <a:r>
              <a:rPr lang="zh-CN" altLang="en-US" sz="2800" b="1" dirty="0">
                <a:solidFill>
                  <a:srgbClr val="36A5D4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such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repeated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and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" altLang="zh-CN" sz="2800" dirty="0">
                <a:latin typeface="Helvetica" pitchFamily="2" charset="0"/>
              </a:rPr>
              <a:t>monotonous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recommendation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stream.</a:t>
            </a:r>
          </a:p>
          <a:p>
            <a:pPr marL="514350" indent="-51435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p"/>
            </a:pPr>
            <a:endParaRPr lang="en-US" altLang="zh-CN" sz="2800" dirty="0">
              <a:latin typeface="Helvetica" pitchFamily="2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90456D20-3E8B-E54B-A318-2CE36C7E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887013"/>
            <a:ext cx="805760" cy="805760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B60939E5-96E8-5A44-AF43-EADDCA09CCC2}"/>
              </a:ext>
            </a:extLst>
          </p:cNvPr>
          <p:cNvSpPr/>
          <p:nvPr/>
        </p:nvSpPr>
        <p:spPr>
          <a:xfrm>
            <a:off x="-160917" y="686958"/>
            <a:ext cx="14816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indent="-11113" algn="ctr"/>
            <a:r>
              <a:rPr lang="en-US" altLang="zh-CN" sz="2000" b="1" dirty="0">
                <a:latin typeface="Candara" panose="020E0502030303020204" pitchFamily="34" charset="0"/>
              </a:rPr>
              <a:t>Get</a:t>
            </a:r>
            <a:r>
              <a:rPr lang="zh-CN" altLang="en-US" sz="2000" b="1" dirty="0">
                <a:latin typeface="Candara" panose="020E0502030303020204" pitchFamily="34" charset="0"/>
              </a:rPr>
              <a:t> </a:t>
            </a:r>
            <a:r>
              <a:rPr lang="en-US" altLang="zh-CN" sz="2000" b="1" dirty="0">
                <a:latin typeface="Candara" panose="020E0502030303020204" pitchFamily="34" charset="0"/>
              </a:rPr>
              <a:t>bored</a:t>
            </a:r>
            <a:endParaRPr lang="zh-CN" altLang="en-US" sz="2000" b="1" dirty="0">
              <a:latin typeface="Candara" panose="020E0502030303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441081-00ED-304E-BF61-72A6CD2E7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45" y="1797467"/>
            <a:ext cx="6278696" cy="32630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B70753D-8147-4C48-90A2-8430302824E1}"/>
              </a:ext>
            </a:extLst>
          </p:cNvPr>
          <p:cNvSpPr/>
          <p:nvPr/>
        </p:nvSpPr>
        <p:spPr>
          <a:xfrm>
            <a:off x="630611" y="2007250"/>
            <a:ext cx="3988335" cy="288752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355600" indent="-355600">
              <a:lnSpc>
                <a:spcPct val="120000"/>
              </a:lnSpc>
              <a:spcAft>
                <a:spcPts val="600"/>
              </a:spcAft>
            </a:pPr>
            <a:r>
              <a:rPr lang="en-US" altLang="zh-CN" sz="2200" b="1" dirty="0">
                <a:solidFill>
                  <a:schemeClr val="accent2"/>
                </a:solidFill>
                <a:highlight>
                  <a:srgbClr val="FFFF00"/>
                </a:highlight>
                <a:latin typeface="Candara" panose="020E0502030303020204" pitchFamily="34" charset="0"/>
              </a:rPr>
              <a:t>Empirical</a:t>
            </a:r>
            <a:r>
              <a:rPr lang="zh-CN" altLang="en-US" sz="2200" b="1" dirty="0">
                <a:solidFill>
                  <a:schemeClr val="accent2"/>
                </a:solidFill>
                <a:highlight>
                  <a:srgbClr val="FFFF00"/>
                </a:highlight>
                <a:latin typeface="Candara" panose="020E0502030303020204" pitchFamily="34" charset="0"/>
              </a:rPr>
              <a:t> </a:t>
            </a:r>
            <a:r>
              <a:rPr lang="en-US" altLang="zh-CN" sz="2200" b="1" dirty="0">
                <a:solidFill>
                  <a:schemeClr val="accent2"/>
                </a:solidFill>
                <a:highlight>
                  <a:srgbClr val="FFFF00"/>
                </a:highlight>
                <a:latin typeface="Candara" panose="020E0502030303020204" pitchFamily="34" charset="0"/>
              </a:rPr>
              <a:t>study</a:t>
            </a:r>
            <a:r>
              <a:rPr lang="zh-CN" altLang="en-US" sz="2200" b="1" dirty="0">
                <a:solidFill>
                  <a:schemeClr val="accent2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conducted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on:</a:t>
            </a:r>
          </a:p>
          <a:p>
            <a:pPr marL="355600" indent="-355600">
              <a:lnSpc>
                <a:spcPct val="120000"/>
              </a:lnSpc>
              <a:spcAft>
                <a:spcPts val="600"/>
              </a:spcAft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7176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users</a:t>
            </a:r>
          </a:p>
          <a:p>
            <a:pPr marL="355600" indent="-355600">
              <a:lnSpc>
                <a:spcPct val="120000"/>
              </a:lnSpc>
              <a:spcAft>
                <a:spcPts val="600"/>
              </a:spcAft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3,110,886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videos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</a:endParaRPr>
          </a:p>
          <a:p>
            <a:pPr marL="355600" indent="-355600">
              <a:lnSpc>
                <a:spcPct val="120000"/>
              </a:lnSpc>
              <a:spcAft>
                <a:spcPts val="600"/>
              </a:spcAft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31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category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tags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for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videos</a:t>
            </a:r>
          </a:p>
          <a:p>
            <a:pPr marL="355600" indent="-355600">
              <a:lnSpc>
                <a:spcPct val="120000"/>
              </a:lnSpc>
              <a:spcAft>
                <a:spcPts val="600"/>
              </a:spcAft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34,215,294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views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in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total</a:t>
            </a:r>
          </a:p>
          <a:p>
            <a:pPr marL="355600" indent="-355600">
              <a:lnSpc>
                <a:spcPct val="120000"/>
              </a:lnSpc>
              <a:spcAft>
                <a:spcPts val="600"/>
              </a:spcAft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August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5th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–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August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11st,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2020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518E67-CE76-3A46-B123-0FB4736DB98A}"/>
              </a:ext>
            </a:extLst>
          </p:cNvPr>
          <p:cNvSpPr/>
          <p:nvPr/>
        </p:nvSpPr>
        <p:spPr>
          <a:xfrm>
            <a:off x="252195" y="5109902"/>
            <a:ext cx="11820469" cy="1767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55600">
              <a:lnSpc>
                <a:spcPct val="120000"/>
              </a:lnSpc>
              <a:spcAft>
                <a:spcPts val="600"/>
              </a:spcAft>
            </a:pPr>
            <a:r>
              <a:rPr lang="en-US" altLang="zh-CN" sz="2200" b="1" dirty="0">
                <a:solidFill>
                  <a:schemeClr val="accent2"/>
                </a:solidFill>
                <a:latin typeface="Candara" panose="020E0502030303020204" pitchFamily="34" charset="0"/>
              </a:rPr>
              <a:t>Observation</a:t>
            </a:r>
            <a:r>
              <a:rPr lang="zh-CN" altLang="en-US" sz="2200" b="1" dirty="0">
                <a:solidFill>
                  <a:schemeClr val="accent2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b="1" dirty="0">
                <a:solidFill>
                  <a:schemeClr val="accent2"/>
                </a:solidFill>
                <a:latin typeface="Candara" panose="020E0502030303020204" pitchFamily="34" charset="0"/>
              </a:rPr>
              <a:t>1:</a:t>
            </a:r>
            <a:r>
              <a:rPr lang="zh-CN" altLang="en-US" sz="2200" b="1" dirty="0">
                <a:solidFill>
                  <a:schemeClr val="accent2"/>
                </a:solidFill>
                <a:latin typeface="Candara" panose="020E0502030303020204" pitchFamily="34" charset="0"/>
              </a:rPr>
              <a:t> </a:t>
            </a:r>
            <a:r>
              <a:rPr lang="en" altLang="zh-CN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User satisfaction towards a recommended item drops when the system increases the number of similar items that have the same categories with this item in recent recommendations.</a:t>
            </a:r>
          </a:p>
          <a:p>
            <a:pPr marL="355600" indent="-355600">
              <a:lnSpc>
                <a:spcPct val="120000"/>
              </a:lnSpc>
              <a:spcAft>
                <a:spcPts val="600"/>
              </a:spcAft>
            </a:pPr>
            <a:r>
              <a:rPr lang="en-US" altLang="zh-CN" sz="2200" b="1" dirty="0">
                <a:solidFill>
                  <a:schemeClr val="accent2"/>
                </a:solidFill>
                <a:latin typeface="Candara" panose="020E0502030303020204" pitchFamily="34" charset="0"/>
              </a:rPr>
              <a:t>Observation</a:t>
            </a:r>
            <a:r>
              <a:rPr lang="zh-CN" altLang="en-US" sz="2200" b="1" dirty="0">
                <a:solidFill>
                  <a:schemeClr val="accent2"/>
                </a:solidFill>
                <a:latin typeface="Candara" panose="020E0502030303020204" pitchFamily="34" charset="0"/>
              </a:rPr>
              <a:t> </a:t>
            </a:r>
            <a:r>
              <a:rPr lang="en-US" altLang="zh-CN" sz="2200" b="1" dirty="0">
                <a:solidFill>
                  <a:schemeClr val="accent2"/>
                </a:solidFill>
                <a:latin typeface="Candara" panose="020E0502030303020204" pitchFamily="34" charset="0"/>
              </a:rPr>
              <a:t>2: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" altLang="zh-CN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User satisfaction towards a recommended item drops as the time interval between two similar items reduces.</a:t>
            </a:r>
          </a:p>
        </p:txBody>
      </p:sp>
    </p:spTree>
    <p:extLst>
      <p:ext uri="{BB962C8B-B14F-4D97-AF65-F5344CB8AC3E}">
        <p14:creationId xmlns:p14="http://schemas.microsoft.com/office/powerpoint/2010/main" val="306579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0A89DDE-EAF1-224A-8800-B182256D4A82}"/>
              </a:ext>
            </a:extLst>
          </p:cNvPr>
          <p:cNvSpPr txBox="1">
            <a:spLocks/>
          </p:cNvSpPr>
          <p:nvPr/>
        </p:nvSpPr>
        <p:spPr>
          <a:xfrm>
            <a:off x="551384" y="-36992"/>
            <a:ext cx="10673539" cy="734846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lang="zh-CN" altLang="en-US" sz="27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18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zh-CN" altLang="en-US" sz="150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zh-CN" altLang="en-US" sz="1350" kern="1200" smtClean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336947" indent="-26551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zh-CN" altLang="en-US" sz="1500" kern="1200" dirty="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1.4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Motivation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of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the</a:t>
            </a:r>
            <a:r>
              <a:rPr lang="zh-CN" altLang="en-US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Candara" panose="020E0502030303020204" pitchFamily="34" charset="0"/>
                <a:cs typeface="+mn-ea"/>
                <a:sym typeface="+mn-lt"/>
              </a:rPr>
              <a:t>idea</a:t>
            </a:r>
            <a:endParaRPr lang="zh-CN" altLang="en-US" sz="4000" b="1" dirty="0">
              <a:solidFill>
                <a:schemeClr val="accent2"/>
              </a:solidFill>
              <a:latin typeface="Candara" panose="020E0502030303020204" pitchFamily="34" charset="0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CFBA282-AA21-7B46-9B7F-4BE2F8E10531}"/>
                  </a:ext>
                </a:extLst>
              </p:cNvPr>
              <p:cNvSpPr txBox="1"/>
              <p:nvPr/>
            </p:nvSpPr>
            <p:spPr>
              <a:xfrm>
                <a:off x="640289" y="566116"/>
                <a:ext cx="11239275" cy="1613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lnSpc>
                    <a:spcPct val="120000"/>
                  </a:lnSpc>
                  <a:spcAft>
                    <a:spcPts val="600"/>
                  </a:spcAft>
                  <a:buFont typeface="Wingdings" pitchFamily="2" charset="2"/>
                  <a:buChar char="p"/>
                </a:pPr>
                <a:r>
                  <a:rPr lang="en-US" altLang="zh-CN" sz="2800" dirty="0">
                    <a:latin typeface="Helvetica" pitchFamily="2" charset="0"/>
                  </a:rPr>
                  <a:t>Propose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an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unbiased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chemeClr val="accent5"/>
                    </a:solidFill>
                    <a:latin typeface="Helvetica" pitchFamily="2" charset="0"/>
                  </a:rPr>
                  <a:t>causal</a:t>
                </a:r>
                <a:r>
                  <a:rPr lang="zh-CN" altLang="en-US" sz="2800" b="1" dirty="0">
                    <a:solidFill>
                      <a:schemeClr val="accent5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chemeClr val="accent5"/>
                    </a:solidFill>
                    <a:latin typeface="Helvetica" pitchFamily="2" charset="0"/>
                  </a:rPr>
                  <a:t>user</a:t>
                </a:r>
                <a:r>
                  <a:rPr lang="zh-CN" altLang="en-US" sz="2800" b="1" dirty="0">
                    <a:solidFill>
                      <a:schemeClr val="accent5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chemeClr val="accent5"/>
                    </a:solidFill>
                    <a:latin typeface="Helvetica" pitchFamily="2" charset="0"/>
                  </a:rPr>
                  <a:t>model</a:t>
                </a:r>
                <a:r>
                  <a:rPr lang="zh-CN" altLang="en-US" sz="2800" b="1" dirty="0">
                    <a:solidFill>
                      <a:srgbClr val="36A5D4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36A5D4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in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the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model-based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chemeClr val="accent3"/>
                    </a:solidFill>
                    <a:latin typeface="Helvetica" pitchFamily="2" charset="0"/>
                  </a:rPr>
                  <a:t>offline</a:t>
                </a:r>
                <a:r>
                  <a:rPr lang="zh-CN" altLang="en-US" sz="2800" b="1" dirty="0">
                    <a:solidFill>
                      <a:schemeClr val="accent3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chemeClr val="accent3"/>
                    </a:solidFill>
                    <a:latin typeface="Helvetica" pitchFamily="2" charset="0"/>
                  </a:rPr>
                  <a:t>reinforcement</a:t>
                </a:r>
                <a:r>
                  <a:rPr lang="zh-CN" altLang="en-US" sz="2800" b="1" dirty="0">
                    <a:solidFill>
                      <a:schemeClr val="accent3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chemeClr val="accent3"/>
                    </a:solidFill>
                    <a:latin typeface="Helvetica" pitchFamily="2" charset="0"/>
                  </a:rPr>
                  <a:t>learning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(RL)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framework</a:t>
                </a:r>
                <a:r>
                  <a:rPr lang="zh-CN" altLang="en-US" sz="2800" dirty="0">
                    <a:solidFill>
                      <a:srgbClr val="36A5D4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to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chemeClr val="accent4"/>
                    </a:solidFill>
                    <a:latin typeface="Helvetica" pitchFamily="2" charset="0"/>
                  </a:rPr>
                  <a:t>disentangle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the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intrinsic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user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interest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from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the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chemeClr val="accent2"/>
                    </a:solidFill>
                    <a:latin typeface="Helvetica" pitchFamily="2" charset="0"/>
                  </a:rPr>
                  <a:t>overexposure</a:t>
                </a:r>
                <a:r>
                  <a:rPr lang="zh-CN" altLang="en-US" sz="2800" b="1" dirty="0">
                    <a:solidFill>
                      <a:schemeClr val="accent2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800" b="1" dirty="0">
                    <a:solidFill>
                      <a:schemeClr val="accent2"/>
                    </a:solidFill>
                    <a:latin typeface="Helvetica" pitchFamily="2" charset="0"/>
                  </a:rPr>
                  <a:t>effect</a:t>
                </a:r>
                <a:r>
                  <a:rPr lang="zh-CN" altLang="en-US" sz="2800" b="1" dirty="0">
                    <a:solidFill>
                      <a:schemeClr val="accent2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of</a:t>
                </a:r>
                <a:r>
                  <a:rPr lang="zh-CN" altLang="en-US" sz="2800" dirty="0">
                    <a:latin typeface="Helvetica" pitchFamily="2" charset="0"/>
                  </a:rPr>
                  <a:t> </a:t>
                </a:r>
                <a:r>
                  <a:rPr lang="en-US" altLang="zh-CN" sz="2800" dirty="0">
                    <a:latin typeface="Helvetica" pitchFamily="2" charset="0"/>
                  </a:rPr>
                  <a:t>items.</a:t>
                </a: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CFBA282-AA21-7B46-9B7F-4BE2F8E10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89" y="566116"/>
                <a:ext cx="11239275" cy="1613390"/>
              </a:xfrm>
              <a:prstGeom prst="rect">
                <a:avLst/>
              </a:prstGeom>
              <a:blipFill>
                <a:blip r:embed="rId3"/>
                <a:stretch>
                  <a:fillRect l="-1016" t="-781" b="-10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FD14832-B2DB-1A4B-93D2-59FDA5502965}"/>
              </a:ext>
            </a:extLst>
          </p:cNvPr>
          <p:cNvSpPr/>
          <p:nvPr/>
        </p:nvSpPr>
        <p:spPr>
          <a:xfrm>
            <a:off x="523069" y="5943864"/>
            <a:ext cx="42047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Traditional</a:t>
            </a:r>
            <a:r>
              <a:rPr kumimoji="1" lang="zh-CN" altLang="en-US" sz="2400" b="1" dirty="0">
                <a:solidFill>
                  <a:srgbClr val="36A5D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online</a:t>
            </a:r>
            <a:r>
              <a:rPr kumimoji="1" lang="zh-CN" altLang="en-US" sz="2400" b="1" dirty="0">
                <a:solidFill>
                  <a:srgbClr val="36A5D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interactive</a:t>
            </a:r>
            <a:r>
              <a:rPr kumimoji="1" lang="zh-CN" altLang="en-US" sz="2400" b="1" dirty="0">
                <a:solidFill>
                  <a:srgbClr val="36A5D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recommender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63AFC2C-7BB2-D64C-A7B0-95240263C7A7}"/>
              </a:ext>
            </a:extLst>
          </p:cNvPr>
          <p:cNvGrpSpPr/>
          <p:nvPr/>
        </p:nvGrpSpPr>
        <p:grpSpPr>
          <a:xfrm>
            <a:off x="604423" y="3220023"/>
            <a:ext cx="2074703" cy="1770952"/>
            <a:chOff x="1570890" y="2003684"/>
            <a:chExt cx="2614702" cy="2231890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5A472D17-5F80-5947-ACDA-40389E09528F}"/>
                </a:ext>
              </a:extLst>
            </p:cNvPr>
            <p:cNvSpPr/>
            <p:nvPr/>
          </p:nvSpPr>
          <p:spPr>
            <a:xfrm>
              <a:off x="1570890" y="2003684"/>
              <a:ext cx="2449607" cy="2181636"/>
            </a:xfrm>
            <a:prstGeom prst="roundRect">
              <a:avLst/>
            </a:prstGeom>
            <a:solidFill>
              <a:sysClr val="window" lastClr="FFFFFF"/>
            </a:solidFill>
            <a:ln w="317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kumimoji="1" lang="zh-CN" altLang="en-US" sz="1600" kern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14" name="Google Shape;461;p19">
              <a:extLst>
                <a:ext uri="{FF2B5EF4-FFF2-40B4-BE49-F238E27FC236}">
                  <a16:creationId xmlns:a16="http://schemas.microsoft.com/office/drawing/2014/main" id="{4BB35C21-A3F5-F34C-94BB-A5FE87677FB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45139" y="2804127"/>
              <a:ext cx="1040453" cy="584735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9C006E2-7047-6D4E-9C06-A39729CAB88A}"/>
                    </a:ext>
                  </a:extLst>
                </p:cNvPr>
                <p:cNvSpPr txBox="1"/>
                <p:nvPr/>
              </p:nvSpPr>
              <p:spPr>
                <a:xfrm>
                  <a:off x="3170979" y="3222239"/>
                  <a:ext cx="647510" cy="5761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kumimoji="1" lang="en-US" altLang="zh-CN" sz="2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3600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6BCE3A18-DD89-9F43-BDAC-067C2C12A5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979" y="3222239"/>
                  <a:ext cx="647510" cy="576175"/>
                </a:xfrm>
                <a:prstGeom prst="rect">
                  <a:avLst/>
                </a:prstGeom>
                <a:blipFill>
                  <a:blip r:embed="rId5"/>
                  <a:stretch>
                    <a:fillRect l="-7317" r="-2439"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手杖形箭头 15">
              <a:extLst>
                <a:ext uri="{FF2B5EF4-FFF2-40B4-BE49-F238E27FC236}">
                  <a16:creationId xmlns:a16="http://schemas.microsoft.com/office/drawing/2014/main" id="{CCA66F30-F289-2045-B058-66D315A49027}"/>
                </a:ext>
              </a:extLst>
            </p:cNvPr>
            <p:cNvSpPr/>
            <p:nvPr/>
          </p:nvSpPr>
          <p:spPr>
            <a:xfrm>
              <a:off x="1818563" y="2411975"/>
              <a:ext cx="2041049" cy="383313"/>
            </a:xfrm>
            <a:prstGeom prst="uturnArrow">
              <a:avLst>
                <a:gd name="adj1" fmla="val 10181"/>
                <a:gd name="adj2" fmla="val 22128"/>
                <a:gd name="adj3" fmla="val 26436"/>
                <a:gd name="adj4" fmla="val 31656"/>
                <a:gd name="adj5" fmla="val 10000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kumimoji="1" lang="zh-CN" altLang="en-US" sz="1600" kern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7" name="手杖形箭头 16">
              <a:extLst>
                <a:ext uri="{FF2B5EF4-FFF2-40B4-BE49-F238E27FC236}">
                  <a16:creationId xmlns:a16="http://schemas.microsoft.com/office/drawing/2014/main" id="{6F1F682B-B5E5-2C4C-AA42-99135397E6C9}"/>
                </a:ext>
              </a:extLst>
            </p:cNvPr>
            <p:cNvSpPr/>
            <p:nvPr/>
          </p:nvSpPr>
          <p:spPr>
            <a:xfrm rot="10800000">
              <a:off x="1787286" y="3463295"/>
              <a:ext cx="2041048" cy="383313"/>
            </a:xfrm>
            <a:prstGeom prst="uturnArrow">
              <a:avLst>
                <a:gd name="adj1" fmla="val 10181"/>
                <a:gd name="adj2" fmla="val 22128"/>
                <a:gd name="adj3" fmla="val 26436"/>
                <a:gd name="adj4" fmla="val 21985"/>
                <a:gd name="adj5" fmla="val 10000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kumimoji="1" lang="zh-CN" altLang="en-US" sz="1600" kern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371B364-BB33-7645-BA68-9C3C730DA104}"/>
                    </a:ext>
                  </a:extLst>
                </p:cNvPr>
                <p:cNvSpPr txBox="1"/>
                <p:nvPr/>
              </p:nvSpPr>
              <p:spPr>
                <a:xfrm>
                  <a:off x="2678401" y="3741710"/>
                  <a:ext cx="331556" cy="4938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2400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69" name="文本框 268">
                  <a:extLst>
                    <a:ext uri="{FF2B5EF4-FFF2-40B4-BE49-F238E27FC236}">
                      <a16:creationId xmlns:a16="http://schemas.microsoft.com/office/drawing/2014/main" id="{CC4B5632-BC8D-9349-A581-6731A90E9A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401" y="3741710"/>
                  <a:ext cx="331556" cy="493864"/>
                </a:xfrm>
                <a:prstGeom prst="rect">
                  <a:avLst/>
                </a:prstGeom>
                <a:blipFill>
                  <a:blip r:embed="rId6"/>
                  <a:stretch>
                    <a:fillRect l="-8696" r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A1C33B1-1849-9B4D-8436-621A2D1E43E5}"/>
                    </a:ext>
                  </a:extLst>
                </p:cNvPr>
                <p:cNvSpPr txBox="1"/>
                <p:nvPr/>
              </p:nvSpPr>
              <p:spPr>
                <a:xfrm>
                  <a:off x="2529712" y="2003684"/>
                  <a:ext cx="647598" cy="4938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zh-CN" altLang="en-US" sz="2400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70" name="文本框 269">
                  <a:extLst>
                    <a:ext uri="{FF2B5EF4-FFF2-40B4-BE49-F238E27FC236}">
                      <a16:creationId xmlns:a16="http://schemas.microsoft.com/office/drawing/2014/main" id="{42FDD4C6-E2C7-EC4B-B2C4-D6CD4C20F5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9712" y="2003684"/>
                  <a:ext cx="647598" cy="493866"/>
                </a:xfrm>
                <a:prstGeom prst="rect">
                  <a:avLst/>
                </a:prstGeom>
                <a:blipFill>
                  <a:blip r:embed="rId7"/>
                  <a:stretch>
                    <a:fillRect l="-4762" r="-23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98B1959-AEE1-0A48-95A0-7B831848777A}"/>
                </a:ext>
              </a:extLst>
            </p:cNvPr>
            <p:cNvSpPr txBox="1"/>
            <p:nvPr/>
          </p:nvSpPr>
          <p:spPr>
            <a:xfrm rot="19226168">
              <a:off x="1827721" y="2877174"/>
              <a:ext cx="1810125" cy="4660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57200">
                <a:lnSpc>
                  <a:spcPts val="3000"/>
                </a:lnSpc>
                <a:defRPr/>
              </a:pPr>
              <a:r>
                <a:rPr kumimoji="1" lang="en-US" altLang="zh-CN" sz="2400" kern="0" dirty="0">
                  <a:solidFill>
                    <a:prstClr val="black"/>
                  </a:solidFill>
                  <a:latin typeface="Candara" panose="020E0502030303020204" pitchFamily="34" charset="0"/>
                  <a:ea typeface="Cambria Math" panose="02040503050406030204" pitchFamily="18" charset="0"/>
                </a:rPr>
                <a:t>Interaction</a:t>
              </a:r>
              <a:endParaRPr kumimoji="1" lang="en-US" altLang="zh-CN" sz="1600" kern="0" dirty="0">
                <a:solidFill>
                  <a:prstClr val="black"/>
                </a:solidFill>
                <a:latin typeface="Candara" panose="020E0502030303020204" pitchFamily="34" charset="0"/>
                <a:ea typeface="Cambria Math" panose="02040503050406030204" pitchFamily="18" charset="0"/>
              </a:endParaRPr>
            </a:p>
          </p:txBody>
        </p:sp>
      </p:grpSp>
      <p:cxnSp>
        <p:nvCxnSpPr>
          <p:cNvPr id="23" name="肘形连接符 22">
            <a:extLst>
              <a:ext uri="{FF2B5EF4-FFF2-40B4-BE49-F238E27FC236}">
                <a16:creationId xmlns:a16="http://schemas.microsoft.com/office/drawing/2014/main" id="{DF10CA36-F812-7E4E-8CAC-29DA38590750}"/>
              </a:ext>
            </a:extLst>
          </p:cNvPr>
          <p:cNvCxnSpPr>
            <a:cxnSpLocks/>
            <a:stCxn id="19" idx="0"/>
            <a:endCxn id="13" idx="2"/>
          </p:cNvCxnSpPr>
          <p:nvPr/>
        </p:nvCxnSpPr>
        <p:spPr>
          <a:xfrm rot="16200000" flipH="1" flipV="1">
            <a:off x="733675" y="4062622"/>
            <a:ext cx="1731077" cy="45877"/>
          </a:xfrm>
          <a:prstGeom prst="bentConnector5">
            <a:avLst>
              <a:gd name="adj1" fmla="val -13206"/>
              <a:gd name="adj2" fmla="val -4601705"/>
              <a:gd name="adj3" fmla="val 113206"/>
            </a:avLst>
          </a:prstGeom>
          <a:solidFill>
            <a:sysClr val="windowText" lastClr="000000">
              <a:lumMod val="50000"/>
              <a:lumOff val="50000"/>
            </a:sysClr>
          </a:solidFill>
          <a:ln w="28575" cap="flat" cmpd="sng" algn="ctr">
            <a:solidFill>
              <a:schemeClr val="tx1">
                <a:alpha val="97000"/>
              </a:schemeClr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6CEC8E27-066D-5D4A-8945-1132DAFF9D73}"/>
              </a:ext>
            </a:extLst>
          </p:cNvPr>
          <p:cNvSpPr/>
          <p:nvPr/>
        </p:nvSpPr>
        <p:spPr>
          <a:xfrm>
            <a:off x="6307355" y="5945127"/>
            <a:ext cx="51455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C</a:t>
            </a:r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ounterfactual</a:t>
            </a:r>
            <a:r>
              <a:rPr kumimoji="1" lang="zh-CN" altLang="en-US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IRS</a:t>
            </a:r>
            <a:r>
              <a:rPr kumimoji="1" lang="zh-CN" altLang="en-US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(CIRS)</a:t>
            </a:r>
            <a:r>
              <a:rPr kumimoji="1" lang="zh-CN" altLang="en-US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based</a:t>
            </a:r>
            <a:r>
              <a:rPr kumimoji="1" lang="zh-CN" altLang="en-US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on</a:t>
            </a:r>
            <a:r>
              <a:rPr kumimoji="1" lang="zh-CN" altLang="en-US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offline</a:t>
            </a:r>
            <a:r>
              <a:rPr kumimoji="1" lang="zh-CN" altLang="en-US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RL</a:t>
            </a:r>
            <a:r>
              <a:rPr kumimoji="1" lang="zh-CN" altLang="en-US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 </a:t>
            </a:r>
            <a:r>
              <a:rPr kumimoji="1" lang="en-US" altLang="zh-CN" sz="2400" b="1" dirty="0">
                <a:solidFill>
                  <a:srgbClr val="36A5D4"/>
                </a:solidFill>
                <a:latin typeface="Candara" panose="020E0502030303020204" pitchFamily="34" charset="0"/>
              </a:rPr>
              <a:t>learning</a:t>
            </a:r>
            <a:endParaRPr kumimoji="1" lang="zh-CN" altLang="en-US" sz="2400" b="1" dirty="0">
              <a:solidFill>
                <a:srgbClr val="36A5D4"/>
              </a:solidFill>
              <a:latin typeface="Candara" panose="020E0502030303020204" pitchFamily="34" charset="0"/>
            </a:endParaRPr>
          </a:p>
        </p:txBody>
      </p:sp>
      <p:pic>
        <p:nvPicPr>
          <p:cNvPr id="104" name="Google Shape;463;p19">
            <a:extLst>
              <a:ext uri="{FF2B5EF4-FFF2-40B4-BE49-F238E27FC236}">
                <a16:creationId xmlns:a16="http://schemas.microsoft.com/office/drawing/2014/main" id="{485957FA-9794-7540-BA8C-05CEFAEA977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5037" y="3891370"/>
            <a:ext cx="437073" cy="437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47877731-2B9B-F643-AF70-891CD4AAF670}"/>
              </a:ext>
            </a:extLst>
          </p:cNvPr>
          <p:cNvGrpSpPr/>
          <p:nvPr/>
        </p:nvGrpSpPr>
        <p:grpSpPr>
          <a:xfrm>
            <a:off x="2491175" y="3497461"/>
            <a:ext cx="1728555" cy="1238451"/>
            <a:chOff x="11386347" y="2585834"/>
            <a:chExt cx="1728555" cy="1238451"/>
          </a:xfrm>
        </p:grpSpPr>
        <p:sp>
          <p:nvSpPr>
            <p:cNvPr id="107" name="圆角矩形 106">
              <a:extLst>
                <a:ext uri="{FF2B5EF4-FFF2-40B4-BE49-F238E27FC236}">
                  <a16:creationId xmlns:a16="http://schemas.microsoft.com/office/drawing/2014/main" id="{5A41DCFD-2D6B-6944-B772-6034D76E13AF}"/>
                </a:ext>
              </a:extLst>
            </p:cNvPr>
            <p:cNvSpPr/>
            <p:nvPr/>
          </p:nvSpPr>
          <p:spPr>
            <a:xfrm>
              <a:off x="11520631" y="2630914"/>
              <a:ext cx="1409710" cy="1193371"/>
            </a:xfrm>
            <a:prstGeom prst="roundRect">
              <a:avLst/>
            </a:prstGeom>
            <a:solidFill>
              <a:schemeClr val="bg2"/>
            </a:solidFill>
            <a:ln w="2540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>
                <a:lnSpc>
                  <a:spcPts val="3000"/>
                </a:lnSpc>
                <a:defRPr/>
              </a:pPr>
              <a:endParaRPr kumimoji="1" lang="zh-CN" altLang="en-US" sz="2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圆角矩形 107">
                  <a:extLst>
                    <a:ext uri="{FF2B5EF4-FFF2-40B4-BE49-F238E27FC236}">
                      <a16:creationId xmlns:a16="http://schemas.microsoft.com/office/drawing/2014/main" id="{677C9690-5191-5A4D-ABCB-2CC54F67388B}"/>
                    </a:ext>
                  </a:extLst>
                </p:cNvPr>
                <p:cNvSpPr/>
                <p:nvPr/>
              </p:nvSpPr>
              <p:spPr>
                <a:xfrm>
                  <a:off x="11386347" y="2585834"/>
                  <a:ext cx="1728555" cy="1193371"/>
                </a:xfrm>
                <a:prstGeom prst="roundRect">
                  <a:avLst/>
                </a:prstGeom>
                <a:noFill/>
                <a:ln w="254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lnSpc>
                      <a:spcPts val="3000"/>
                    </a:lnSpc>
                    <a:defRPr/>
                  </a:pP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Update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parameters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or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policy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endParaRPr kumimoji="1" lang="zh-CN" altLang="en-US" sz="2800" kern="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05" name="圆角矩形 104">
                  <a:extLst>
                    <a:ext uri="{FF2B5EF4-FFF2-40B4-BE49-F238E27FC236}">
                      <a16:creationId xmlns:a16="http://schemas.microsoft.com/office/drawing/2014/main" id="{DCF1C4A8-BF22-E046-9399-81B81B6B06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6347" y="2585834"/>
                  <a:ext cx="1728555" cy="1193371"/>
                </a:xfrm>
                <a:prstGeom prst="roundRect">
                  <a:avLst/>
                </a:prstGeom>
                <a:blipFill>
                  <a:blip r:embed="rId39"/>
                  <a:stretch>
                    <a:fillRect b="-9474"/>
                  </a:stretch>
                </a:blipFill>
                <a:ln w="254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77D233F-F88C-0A4F-A418-D2B63B380715}"/>
              </a:ext>
            </a:extLst>
          </p:cNvPr>
          <p:cNvGrpSpPr/>
          <p:nvPr/>
        </p:nvGrpSpPr>
        <p:grpSpPr>
          <a:xfrm>
            <a:off x="5561735" y="2339451"/>
            <a:ext cx="6283799" cy="3444467"/>
            <a:chOff x="5556970" y="2276872"/>
            <a:chExt cx="6283799" cy="34444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磁盘 33">
                  <a:extLst>
                    <a:ext uri="{FF2B5EF4-FFF2-40B4-BE49-F238E27FC236}">
                      <a16:creationId xmlns:a16="http://schemas.microsoft.com/office/drawing/2014/main" id="{76572E7C-3B59-5644-886C-F3AB50E0E869}"/>
                    </a:ext>
                  </a:extLst>
                </p:cNvPr>
                <p:cNvSpPr/>
                <p:nvPr/>
              </p:nvSpPr>
              <p:spPr>
                <a:xfrm>
                  <a:off x="7852029" y="2784007"/>
                  <a:ext cx="1443808" cy="419937"/>
                </a:xfrm>
                <a:prstGeom prst="flowChartMagneticDisk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等线" panose="02010600030101010101" pitchFamily="2" charset="-122"/>
                    </a:rPr>
                    <a:t>Buffer</a:t>
                  </a:r>
                  <a:r>
                    <a:rPr kumimoji="1" lang="zh-CN" altLang="en-US" kern="0" dirty="0">
                      <a:solidFill>
                        <a:prstClr val="black"/>
                      </a:solidFill>
                      <a:latin typeface="Calibri" panose="020F0502020204030204"/>
                      <a:ea typeface="等线" panose="02010600030101010101" pitchFamily="2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sz="2400" i="1" kern="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a14:m>
                  <a:endParaRPr kumimoji="1" lang="zh-CN" altLang="en-US" sz="2400" i="1" kern="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4" name="磁盘 33">
                  <a:extLst>
                    <a:ext uri="{FF2B5EF4-FFF2-40B4-BE49-F238E27FC236}">
                      <a16:creationId xmlns:a16="http://schemas.microsoft.com/office/drawing/2014/main" id="{76572E7C-3B59-5644-886C-F3AB50E0E8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029" y="2784007"/>
                  <a:ext cx="1443808" cy="419937"/>
                </a:xfrm>
                <a:prstGeom prst="flowChartMagneticDisk">
                  <a:avLst/>
                </a:prstGeom>
                <a:blipFill>
                  <a:blip r:embed="rId40"/>
                  <a:stretch>
                    <a:fillRect b="-34286"/>
                  </a:stretch>
                </a:blipFill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7B35AE31-261B-1843-A8AD-217C2742D9A4}"/>
                </a:ext>
              </a:extLst>
            </p:cNvPr>
            <p:cNvSpPr/>
            <p:nvPr/>
          </p:nvSpPr>
          <p:spPr>
            <a:xfrm>
              <a:off x="7849550" y="4471545"/>
              <a:ext cx="1452526" cy="64347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lnSpc>
                  <a:spcPct val="80000"/>
                </a:lnSpc>
                <a:defRPr/>
              </a:pPr>
              <a:endParaRPr kumimoji="1" lang="zh-CN" altLang="en-US" sz="2400" kern="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056184DF-9A71-8742-BE3D-F64970F42BD1}"/>
                </a:ext>
              </a:extLst>
            </p:cNvPr>
            <p:cNvSpPr txBox="1"/>
            <p:nvPr/>
          </p:nvSpPr>
          <p:spPr>
            <a:xfrm>
              <a:off x="5556970" y="2356258"/>
              <a:ext cx="219575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457200"/>
              <a:r>
                <a:rPr kumimoji="1" lang="en-US" altLang="zh-CN" sz="2000" i="1" dirty="0">
                  <a:solidFill>
                    <a:prstClr val="black"/>
                  </a:solidFill>
                  <a:latin typeface="Candara" panose="020E0502030303020204" pitchFamily="34" charset="0"/>
                </a:rPr>
                <a:t>Sample</a:t>
              </a:r>
              <a:r>
                <a:rPr kumimoji="1" lang="zh-CN" altLang="en-US" sz="2000" i="1" dirty="0">
                  <a:solidFill>
                    <a:prstClr val="black"/>
                  </a:solidFill>
                  <a:latin typeface="Candara" panose="020E0502030303020204" pitchFamily="34" charset="0"/>
                </a:rPr>
                <a:t> </a:t>
              </a:r>
              <a:r>
                <a:rPr kumimoji="1" lang="en-US" altLang="zh-CN" sz="2000" i="1" dirty="0">
                  <a:solidFill>
                    <a:prstClr val="black"/>
                  </a:solidFill>
                  <a:latin typeface="Candara" panose="020E0502030303020204" pitchFamily="34" charset="0"/>
                </a:rPr>
                <a:t>data</a:t>
              </a:r>
              <a:r>
                <a:rPr kumimoji="1" lang="zh-CN" altLang="en-US" sz="2000" i="1" dirty="0">
                  <a:solidFill>
                    <a:prstClr val="black"/>
                  </a:solidFill>
                  <a:latin typeface="Candara" panose="020E0502030303020204" pitchFamily="34" charset="0"/>
                </a:rPr>
                <a:t> </a:t>
              </a:r>
              <a:r>
                <a:rPr kumimoji="1" lang="en-US" altLang="zh-CN" sz="2000" i="1" dirty="0">
                  <a:solidFill>
                    <a:prstClr val="black"/>
                  </a:solidFill>
                  <a:latin typeface="Candara" panose="020E0502030303020204" pitchFamily="34" charset="0"/>
                </a:rPr>
                <a:t>f</a:t>
              </a:r>
              <a:r>
                <a:rPr kumimoji="1" lang="en-US" altLang="zh-CN" sz="2000" i="1" dirty="0">
                  <a:solidFill>
                    <a:prstClr val="black"/>
                  </a:solidFill>
                  <a:latin typeface="Calibri" panose="020F0502020204030204"/>
                </a:rPr>
                <a:t>rom</a:t>
              </a:r>
              <a:r>
                <a:rPr kumimoji="1" lang="zh-CN" altLang="en-US" sz="2000" i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kumimoji="1" lang="en-US" altLang="zh-CN" sz="2000" i="1" dirty="0">
                  <a:solidFill>
                    <a:prstClr val="black"/>
                  </a:solidFill>
                  <a:latin typeface="Calibri" panose="020F0502020204030204"/>
                </a:rPr>
                <a:t>historical</a:t>
              </a:r>
              <a:r>
                <a:rPr kumimoji="1" lang="zh-CN" altLang="en-US" sz="2000" i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kumimoji="1" lang="en-US" altLang="zh-CN" sz="2000" i="1" dirty="0">
                  <a:solidFill>
                    <a:prstClr val="black"/>
                  </a:solidFill>
                  <a:latin typeface="Calibri" panose="020F0502020204030204"/>
                </a:rPr>
                <a:t>policies</a:t>
              </a:r>
              <a:endParaRPr kumimoji="1" lang="zh-CN" altLang="en-US" sz="2000" i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EE29AD11-4095-E647-B18E-3225F333879E}"/>
                </a:ext>
              </a:extLst>
            </p:cNvPr>
            <p:cNvCxnSpPr>
              <a:cxnSpLocks/>
              <a:stCxn id="34" idx="3"/>
              <a:endCxn id="41" idx="0"/>
            </p:cNvCxnSpPr>
            <p:nvPr/>
          </p:nvCxnSpPr>
          <p:spPr>
            <a:xfrm>
              <a:off x="8573933" y="3203944"/>
              <a:ext cx="2155" cy="191838"/>
            </a:xfrm>
            <a:prstGeom prst="straightConnector1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chemeClr val="tx1">
                  <a:lumMod val="75000"/>
                  <a:lumOff val="25000"/>
                  <a:alpha val="97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5E6E715-8E4B-0244-8EE1-206300F16987}"/>
                    </a:ext>
                  </a:extLst>
                </p:cNvPr>
                <p:cNvSpPr/>
                <p:nvPr/>
              </p:nvSpPr>
              <p:spPr>
                <a:xfrm>
                  <a:off x="5937805" y="5290452"/>
                  <a:ext cx="5416226" cy="4308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457200"/>
                  <a:r>
                    <a:rPr kumimoji="1" lang="en-US" altLang="zh-CN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Save</a:t>
                  </a:r>
                  <a:r>
                    <a:rPr kumimoji="1" lang="zh-CN" altLang="en-US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interaction</a:t>
                  </a:r>
                  <a:r>
                    <a:rPr kumimoji="1" lang="zh-CN" altLang="en-US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data</a:t>
                  </a:r>
                  <a:r>
                    <a:rPr kumimoji="1" lang="zh-CN" altLang="en-US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of</a:t>
                  </a:r>
                  <a:r>
                    <a:rPr kumimoji="1" lang="zh-CN" altLang="en-US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2200" i="1" dirty="0">
                      <a:solidFill>
                        <a:prstClr val="black"/>
                      </a:solidFill>
                      <a:cs typeface="Times New Roman" panose="02020603050405020304" pitchFamily="18" charset="0"/>
                    </a:rPr>
                    <a:t>policy</a:t>
                  </a:r>
                  <a:r>
                    <a:rPr kumimoji="1" lang="zh-CN" altLang="en-US" sz="2200" i="1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22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sz="22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sz="22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{(</m:t>
                      </m:r>
                      <m:r>
                        <a:rPr kumimoji="1" lang="en-US" altLang="zh-CN" sz="2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2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a14:m>
                  <a:endParaRPr kumimoji="1" lang="zh-CN" altLang="en-US" sz="2200" i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5E6E715-8E4B-0244-8EE1-206300F169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7805" y="5290452"/>
                  <a:ext cx="5416226" cy="430887"/>
                </a:xfrm>
                <a:prstGeom prst="rect">
                  <a:avLst/>
                </a:prstGeom>
                <a:blipFill>
                  <a:blip r:embed="rId41"/>
                  <a:stretch>
                    <a:fillRect l="-1639" t="-8571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F92D5F9-CE10-8A44-BFC3-2950053C1BAC}"/>
                </a:ext>
              </a:extLst>
            </p:cNvPr>
            <p:cNvSpPr/>
            <p:nvPr/>
          </p:nvSpPr>
          <p:spPr>
            <a:xfrm>
              <a:off x="7915144" y="2289755"/>
              <a:ext cx="10867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kumimoji="1" lang="en-US" altLang="zh-CN" sz="2000" b="1" dirty="0">
                  <a:solidFill>
                    <a:srgbClr val="ED7D31"/>
                  </a:solidFill>
                  <a:latin typeface="Candara" panose="020E0502030303020204" pitchFamily="34" charset="0"/>
                </a:rPr>
                <a:t>Training</a:t>
              </a:r>
              <a:endParaRPr kumimoji="1" lang="zh-CN" altLang="en-US" sz="2000" b="1" dirty="0">
                <a:solidFill>
                  <a:srgbClr val="ED7D3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FBCB15A-D1E8-4347-9D60-E40B73AE8B17}"/>
                </a:ext>
              </a:extLst>
            </p:cNvPr>
            <p:cNvSpPr/>
            <p:nvPr/>
          </p:nvSpPr>
          <p:spPr>
            <a:xfrm>
              <a:off x="9725982" y="2406959"/>
              <a:ext cx="15376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kumimoji="1" lang="en-US" altLang="zh-CN" sz="2000" b="1" dirty="0">
                  <a:solidFill>
                    <a:srgbClr val="ED7D31"/>
                  </a:solidFill>
                  <a:latin typeface="Candara" panose="020E0502030303020204" pitchFamily="34" charset="0"/>
                </a:rPr>
                <a:t>Deployment</a:t>
              </a:r>
              <a:endParaRPr kumimoji="1" lang="zh-CN" altLang="en-US" sz="2000" b="1" dirty="0">
                <a:solidFill>
                  <a:srgbClr val="ED7D31"/>
                </a:solidFill>
                <a:latin typeface="Candara" panose="020E0502030303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圆角矩形 40">
                  <a:extLst>
                    <a:ext uri="{FF2B5EF4-FFF2-40B4-BE49-F238E27FC236}">
                      <a16:creationId xmlns:a16="http://schemas.microsoft.com/office/drawing/2014/main" id="{1B78E1FA-0349-BC48-9304-90F9D5E5448F}"/>
                    </a:ext>
                  </a:extLst>
                </p:cNvPr>
                <p:cNvSpPr/>
                <p:nvPr/>
              </p:nvSpPr>
              <p:spPr>
                <a:xfrm>
                  <a:off x="7849825" y="3395782"/>
                  <a:ext cx="1452526" cy="87754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  <a:defRPr/>
                  </a:pP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Learn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 kern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a14:m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: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the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causal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user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model</a:t>
                  </a:r>
                  <a:endParaRPr kumimoji="1" lang="zh-CN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41" name="圆角矩形 40">
                  <a:extLst>
                    <a:ext uri="{FF2B5EF4-FFF2-40B4-BE49-F238E27FC236}">
                      <a16:creationId xmlns:a16="http://schemas.microsoft.com/office/drawing/2014/main" id="{1B78E1FA-0349-BC48-9304-90F9D5E544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825" y="3395782"/>
                  <a:ext cx="1452526" cy="877545"/>
                </a:xfrm>
                <a:prstGeom prst="roundRect">
                  <a:avLst/>
                </a:prstGeom>
                <a:blipFill>
                  <a:blip r:embed="rId42"/>
                  <a:stretch>
                    <a:fillRect t="-5556" b="-13889"/>
                  </a:stretch>
                </a:blipFill>
                <a:ln w="1905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219AAEE2-B6EC-B747-A82D-839AC1F48794}"/>
                </a:ext>
              </a:extLst>
            </p:cNvPr>
            <p:cNvCxnSpPr>
              <a:cxnSpLocks/>
              <a:stCxn id="41" idx="2"/>
              <a:endCxn id="35" idx="0"/>
            </p:cNvCxnSpPr>
            <p:nvPr/>
          </p:nvCxnSpPr>
          <p:spPr>
            <a:xfrm flipH="1">
              <a:off x="8575813" y="4273327"/>
              <a:ext cx="275" cy="198218"/>
            </a:xfrm>
            <a:prstGeom prst="straightConnector1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chemeClr val="tx1">
                  <a:lumMod val="75000"/>
                  <a:lumOff val="25000"/>
                  <a:alpha val="97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46" name="肘形连接符 45">
              <a:extLst>
                <a:ext uri="{FF2B5EF4-FFF2-40B4-BE49-F238E27FC236}">
                  <a16:creationId xmlns:a16="http://schemas.microsoft.com/office/drawing/2014/main" id="{DF9918C6-D93D-9746-9461-82AFEAF10964}"/>
                </a:ext>
              </a:extLst>
            </p:cNvPr>
            <p:cNvCxnSpPr>
              <a:cxnSpLocks/>
              <a:endCxn id="80" idx="2"/>
            </p:cNvCxnSpPr>
            <p:nvPr/>
          </p:nvCxnSpPr>
          <p:spPr>
            <a:xfrm flipV="1">
              <a:off x="9323203" y="4748560"/>
              <a:ext cx="1327469" cy="191609"/>
            </a:xfrm>
            <a:prstGeom prst="bentConnector2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chemeClr val="tx1">
                  <a:lumMod val="75000"/>
                  <a:lumOff val="25000"/>
                  <a:alpha val="97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ABCC600-E55E-2748-AF27-FB95A0970513}"/>
                </a:ext>
              </a:extLst>
            </p:cNvPr>
            <p:cNvGrpSpPr/>
            <p:nvPr/>
          </p:nvGrpSpPr>
          <p:grpSpPr>
            <a:xfrm>
              <a:off x="5771543" y="3748123"/>
              <a:ext cx="1851203" cy="1355055"/>
              <a:chOff x="-2849762" y="684481"/>
              <a:chExt cx="2926276" cy="214199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34B44A6C-7E16-D24A-92A6-7519F4BA52E0}"/>
                  </a:ext>
                </a:extLst>
              </p:cNvPr>
              <p:cNvGrpSpPr/>
              <p:nvPr/>
            </p:nvGrpSpPr>
            <p:grpSpPr>
              <a:xfrm>
                <a:off x="-2849762" y="684481"/>
                <a:ext cx="2154267" cy="1747491"/>
                <a:chOff x="1496118" y="2003684"/>
                <a:chExt cx="2689474" cy="2181638"/>
              </a:xfrm>
              <a:scene3d>
                <a:camera prst="isometricOffAxis1Right"/>
                <a:lightRig rig="threePt" dir="t"/>
              </a:scene3d>
            </p:grpSpPr>
            <p:sp>
              <p:nvSpPr>
                <p:cNvPr id="69" name="圆角矩形 68">
                  <a:extLst>
                    <a:ext uri="{FF2B5EF4-FFF2-40B4-BE49-F238E27FC236}">
                      <a16:creationId xmlns:a16="http://schemas.microsoft.com/office/drawing/2014/main" id="{6FEC62DE-76F7-1341-8E53-9AA7961F9A01}"/>
                    </a:ext>
                  </a:extLst>
                </p:cNvPr>
                <p:cNvSpPr/>
                <p:nvPr/>
              </p:nvSpPr>
              <p:spPr>
                <a:xfrm>
                  <a:off x="1496118" y="2003684"/>
                  <a:ext cx="2673824" cy="2181638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white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pic>
              <p:nvPicPr>
                <p:cNvPr id="70" name="Google Shape;463;p19">
                  <a:extLst>
                    <a:ext uri="{FF2B5EF4-FFF2-40B4-BE49-F238E27FC236}">
                      <a16:creationId xmlns:a16="http://schemas.microsoft.com/office/drawing/2014/main" id="{65596D91-7145-8348-B5A6-01A66D4890F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3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rcRect/>
                <a:stretch/>
              </p:blipFill>
              <p:spPr>
                <a:xfrm>
                  <a:off x="1591500" y="2869722"/>
                  <a:ext cx="522827" cy="5228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1" name="Google Shape;461;p19">
                  <a:extLst>
                    <a:ext uri="{FF2B5EF4-FFF2-40B4-BE49-F238E27FC236}">
                      <a16:creationId xmlns:a16="http://schemas.microsoft.com/office/drawing/2014/main" id="{D67F05F6-5D97-6F4A-A5EB-546906850F6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3145139" y="2804127"/>
                  <a:ext cx="1040453" cy="5847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49F75344-DA20-1A4D-958E-017C3E04D0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76555" y="3235527"/>
                      <a:ext cx="869952" cy="687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kumimoji="1" lang="zh-CN" altLang="en-US" sz="28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2" name="文本框 71">
                      <a:extLst>
                        <a:ext uri="{FF2B5EF4-FFF2-40B4-BE49-F238E27FC236}">
                          <a16:creationId xmlns:a16="http://schemas.microsoft.com/office/drawing/2014/main" id="{49F75344-DA20-1A4D-958E-017C3E04D0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76555" y="3235527"/>
                      <a:ext cx="869952" cy="687738"/>
                    </a:xfrm>
                    <a:prstGeom prst="rect">
                      <a:avLst/>
                    </a:prstGeom>
                    <a:blipFill>
                      <a:blip r:embed="rId4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3" name="手杖形箭头 72">
                  <a:extLst>
                    <a:ext uri="{FF2B5EF4-FFF2-40B4-BE49-F238E27FC236}">
                      <a16:creationId xmlns:a16="http://schemas.microsoft.com/office/drawing/2014/main" id="{57624C19-8D74-824F-BE5E-0E0600329BC8}"/>
                    </a:ext>
                  </a:extLst>
                </p:cNvPr>
                <p:cNvSpPr/>
                <p:nvPr/>
              </p:nvSpPr>
              <p:spPr>
                <a:xfrm>
                  <a:off x="1818563" y="2411975"/>
                  <a:ext cx="2041049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31656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4" name="手杖形箭头 73">
                  <a:extLst>
                    <a:ext uri="{FF2B5EF4-FFF2-40B4-BE49-F238E27FC236}">
                      <a16:creationId xmlns:a16="http://schemas.microsoft.com/office/drawing/2014/main" id="{302789D6-02AE-1A4B-A316-B16EEA85019D}"/>
                    </a:ext>
                  </a:extLst>
                </p:cNvPr>
                <p:cNvSpPr/>
                <p:nvPr/>
              </p:nvSpPr>
              <p:spPr>
                <a:xfrm rot="10800000">
                  <a:off x="1787286" y="3463295"/>
                  <a:ext cx="2041048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21985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DE6E9FBE-44FA-AC4A-AFE5-6353115CC1F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8401" y="3756692"/>
                      <a:ext cx="283828" cy="4251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文本框 74">
                      <a:extLst>
                        <a:ext uri="{FF2B5EF4-FFF2-40B4-BE49-F238E27FC236}">
                          <a16:creationId xmlns:a16="http://schemas.microsoft.com/office/drawing/2014/main" id="{DE6E9FBE-44FA-AC4A-AFE5-6353115CC1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8401" y="3756692"/>
                      <a:ext cx="283828" cy="425171"/>
                    </a:xfrm>
                    <a:prstGeom prst="rect">
                      <a:avLst/>
                    </a:prstGeom>
                    <a:blipFill>
                      <a:blip r:embed="rId4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31314F6D-0355-AC46-AA8D-CD69917BC5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9713" y="2003684"/>
                      <a:ext cx="558160" cy="4251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文本框 75">
                      <a:extLst>
                        <a:ext uri="{FF2B5EF4-FFF2-40B4-BE49-F238E27FC236}">
                          <a16:creationId xmlns:a16="http://schemas.microsoft.com/office/drawing/2014/main" id="{31314F6D-0355-AC46-AA8D-CD69917BC5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9713" y="2003684"/>
                      <a:ext cx="558160" cy="425171"/>
                    </a:xfrm>
                    <a:prstGeom prst="rect">
                      <a:avLst/>
                    </a:prstGeom>
                    <a:blipFill>
                      <a:blip r:embed="rId4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E431EADE-1DD8-0E4B-B167-B493F8E971A2}"/>
                    </a:ext>
                  </a:extLst>
                </p:cNvPr>
                <p:cNvSpPr txBox="1"/>
                <p:nvPr/>
              </p:nvSpPr>
              <p:spPr>
                <a:xfrm rot="19834304">
                  <a:off x="1845618" y="2771291"/>
                  <a:ext cx="1654494" cy="6628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 defTabSz="457200">
                    <a:lnSpc>
                      <a:spcPts val="3000"/>
                    </a:lnSpc>
                    <a:defRPr/>
                  </a:pPr>
                  <a:r>
                    <a:rPr kumimoji="1" lang="en-US" altLang="zh-CN" sz="1400" kern="0" dirty="0">
                      <a:solidFill>
                        <a:prstClr val="black"/>
                      </a:solidFill>
                      <a:latin typeface="Candara" panose="020E0502030303020204" pitchFamily="34" charset="0"/>
                      <a:ea typeface="Cambria Math" panose="02040503050406030204" pitchFamily="18" charset="0"/>
                    </a:rPr>
                    <a:t>Interaction</a:t>
                  </a:r>
                  <a:endParaRPr kumimoji="1" lang="en-US" altLang="zh-CN" sz="1600" kern="0" dirty="0">
                    <a:solidFill>
                      <a:prstClr val="black"/>
                    </a:solidFill>
                    <a:latin typeface="Candara" panose="020E0502030303020204" pitchFamily="34" charset="0"/>
                    <a:ea typeface="Cambria Math" panose="02040503050406030204" pitchFamily="18" charset="0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0B0659DF-03C4-0846-BDC7-F2C68AD1AD8E}"/>
                  </a:ext>
                </a:extLst>
              </p:cNvPr>
              <p:cNvGrpSpPr/>
              <p:nvPr/>
            </p:nvGrpSpPr>
            <p:grpSpPr>
              <a:xfrm>
                <a:off x="-2466012" y="860810"/>
                <a:ext cx="2154267" cy="1784788"/>
                <a:chOff x="1496118" y="2003684"/>
                <a:chExt cx="2689474" cy="2228203"/>
              </a:xfrm>
              <a:scene3d>
                <a:camera prst="isometricOffAxis1Right"/>
                <a:lightRig rig="threePt" dir="t"/>
              </a:scene3d>
            </p:grpSpPr>
            <p:sp>
              <p:nvSpPr>
                <p:cNvPr id="60" name="圆角矩形 59">
                  <a:extLst>
                    <a:ext uri="{FF2B5EF4-FFF2-40B4-BE49-F238E27FC236}">
                      <a16:creationId xmlns:a16="http://schemas.microsoft.com/office/drawing/2014/main" id="{D31CAAFD-5FE7-FA4D-9561-A1C148312F7B}"/>
                    </a:ext>
                  </a:extLst>
                </p:cNvPr>
                <p:cNvSpPr/>
                <p:nvPr/>
              </p:nvSpPr>
              <p:spPr>
                <a:xfrm>
                  <a:off x="1496118" y="2050250"/>
                  <a:ext cx="2673824" cy="2181637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white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pic>
              <p:nvPicPr>
                <p:cNvPr id="61" name="Google Shape;463;p19">
                  <a:extLst>
                    <a:ext uri="{FF2B5EF4-FFF2-40B4-BE49-F238E27FC236}">
                      <a16:creationId xmlns:a16="http://schemas.microsoft.com/office/drawing/2014/main" id="{D2305FE5-C584-614F-9F6D-C48763CE4F3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rcRect/>
                <a:stretch/>
              </p:blipFill>
              <p:spPr>
                <a:xfrm>
                  <a:off x="1591500" y="2869722"/>
                  <a:ext cx="522827" cy="5228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Google Shape;461;p19">
                  <a:extLst>
                    <a:ext uri="{FF2B5EF4-FFF2-40B4-BE49-F238E27FC236}">
                      <a16:creationId xmlns:a16="http://schemas.microsoft.com/office/drawing/2014/main" id="{5431AC94-44EE-7F41-B2EE-414221135D8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3145139" y="2804127"/>
                  <a:ext cx="1040453" cy="5847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3608D3C4-D5D8-7345-AAD5-6E6AC910CE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76555" y="3235525"/>
                      <a:ext cx="869952" cy="687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kumimoji="1" lang="zh-CN" altLang="en-US" sz="28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3608D3C4-D5D8-7345-AAD5-6E6AC910CE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76555" y="3235525"/>
                      <a:ext cx="869952" cy="687738"/>
                    </a:xfrm>
                    <a:prstGeom prst="rect">
                      <a:avLst/>
                    </a:prstGeom>
                    <a:blipFill>
                      <a:blip r:embed="rId5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4" name="手杖形箭头 63">
                  <a:extLst>
                    <a:ext uri="{FF2B5EF4-FFF2-40B4-BE49-F238E27FC236}">
                      <a16:creationId xmlns:a16="http://schemas.microsoft.com/office/drawing/2014/main" id="{CF0A013A-D065-3B43-953C-79BE353E03F7}"/>
                    </a:ext>
                  </a:extLst>
                </p:cNvPr>
                <p:cNvSpPr/>
                <p:nvPr/>
              </p:nvSpPr>
              <p:spPr>
                <a:xfrm>
                  <a:off x="1818563" y="2411975"/>
                  <a:ext cx="2041049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31656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5" name="手杖形箭头 64">
                  <a:extLst>
                    <a:ext uri="{FF2B5EF4-FFF2-40B4-BE49-F238E27FC236}">
                      <a16:creationId xmlns:a16="http://schemas.microsoft.com/office/drawing/2014/main" id="{CD280BFD-A497-2A4D-B23B-AE3BB10330D5}"/>
                    </a:ext>
                  </a:extLst>
                </p:cNvPr>
                <p:cNvSpPr/>
                <p:nvPr/>
              </p:nvSpPr>
              <p:spPr>
                <a:xfrm rot="10800000">
                  <a:off x="1787286" y="3463295"/>
                  <a:ext cx="2041048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21985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文本框 65">
                      <a:extLst>
                        <a:ext uri="{FF2B5EF4-FFF2-40B4-BE49-F238E27FC236}">
                          <a16:creationId xmlns:a16="http://schemas.microsoft.com/office/drawing/2014/main" id="{AA75F2A4-3464-1043-A903-0D32D2F8D8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8401" y="3756691"/>
                      <a:ext cx="283828" cy="4251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66" name="文本框 65">
                      <a:extLst>
                        <a:ext uri="{FF2B5EF4-FFF2-40B4-BE49-F238E27FC236}">
                          <a16:creationId xmlns:a16="http://schemas.microsoft.com/office/drawing/2014/main" id="{AA75F2A4-3464-1043-A903-0D32D2F8D8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8401" y="3756691"/>
                      <a:ext cx="283828" cy="425172"/>
                    </a:xfrm>
                    <a:prstGeom prst="rect">
                      <a:avLst/>
                    </a:prstGeom>
                    <a:blipFill>
                      <a:blip r:embed="rId5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文本框 66">
                      <a:extLst>
                        <a:ext uri="{FF2B5EF4-FFF2-40B4-BE49-F238E27FC236}">
                          <a16:creationId xmlns:a16="http://schemas.microsoft.com/office/drawing/2014/main" id="{9ED42364-9106-F646-ACB4-39E2AEA54F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9713" y="2003684"/>
                      <a:ext cx="558160" cy="42517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文本框 66">
                      <a:extLst>
                        <a:ext uri="{FF2B5EF4-FFF2-40B4-BE49-F238E27FC236}">
                          <a16:creationId xmlns:a16="http://schemas.microsoft.com/office/drawing/2014/main" id="{9ED42364-9106-F646-ACB4-39E2AEA54F7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9713" y="2003684"/>
                      <a:ext cx="558160" cy="425172"/>
                    </a:xfrm>
                    <a:prstGeom prst="rect">
                      <a:avLst/>
                    </a:prstGeom>
                    <a:blipFill>
                      <a:blip r:embed="rId5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D82FBDAE-47B3-D241-9323-2FB3EEC28A33}"/>
                    </a:ext>
                  </a:extLst>
                </p:cNvPr>
                <p:cNvSpPr txBox="1"/>
                <p:nvPr/>
              </p:nvSpPr>
              <p:spPr>
                <a:xfrm rot="19834304">
                  <a:off x="1845618" y="2771292"/>
                  <a:ext cx="1654494" cy="662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 defTabSz="457200">
                    <a:lnSpc>
                      <a:spcPts val="3000"/>
                    </a:lnSpc>
                    <a:defRPr/>
                  </a:pPr>
                  <a:r>
                    <a:rPr kumimoji="1" lang="en-US" altLang="zh-CN" sz="1400" kern="0" dirty="0">
                      <a:solidFill>
                        <a:prstClr val="black"/>
                      </a:solidFill>
                      <a:latin typeface="Candara" panose="020E0502030303020204" pitchFamily="34" charset="0"/>
                      <a:ea typeface="Cambria Math" panose="02040503050406030204" pitchFamily="18" charset="0"/>
                    </a:rPr>
                    <a:t>Interaction</a:t>
                  </a: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DC17C668-8A20-9C40-95D8-28306E43440E}"/>
                  </a:ext>
                </a:extLst>
              </p:cNvPr>
              <p:cNvGrpSpPr/>
              <p:nvPr/>
            </p:nvGrpSpPr>
            <p:grpSpPr>
              <a:xfrm>
                <a:off x="-2077753" y="1023480"/>
                <a:ext cx="2154267" cy="1802997"/>
                <a:chOff x="1496118" y="2003684"/>
                <a:chExt cx="2689474" cy="2250935"/>
              </a:xfrm>
              <a:scene3d>
                <a:camera prst="isometricOffAxis1Right"/>
                <a:lightRig rig="threePt" dir="t"/>
              </a:scene3d>
            </p:grpSpPr>
            <p:sp>
              <p:nvSpPr>
                <p:cNvPr id="51" name="圆角矩形 50">
                  <a:extLst>
                    <a:ext uri="{FF2B5EF4-FFF2-40B4-BE49-F238E27FC236}">
                      <a16:creationId xmlns:a16="http://schemas.microsoft.com/office/drawing/2014/main" id="{665D8F81-13CA-1D4C-AF71-0AC01F059BAE}"/>
                    </a:ext>
                  </a:extLst>
                </p:cNvPr>
                <p:cNvSpPr/>
                <p:nvPr/>
              </p:nvSpPr>
              <p:spPr>
                <a:xfrm>
                  <a:off x="1496118" y="2072982"/>
                  <a:ext cx="2673824" cy="2181637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ys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white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pic>
              <p:nvPicPr>
                <p:cNvPr id="52" name="Google Shape;463;p19">
                  <a:extLst>
                    <a:ext uri="{FF2B5EF4-FFF2-40B4-BE49-F238E27FC236}">
                      <a16:creationId xmlns:a16="http://schemas.microsoft.com/office/drawing/2014/main" id="{8466F283-5469-E540-8F3C-218D38555B4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3">
                  <a:extLst>
                    <a:ext uri="{96DAC541-7B7A-43D3-8B79-37D633B846F1}">
                      <asvg:svgBlip xmlns:asvg="http://schemas.microsoft.com/office/drawing/2016/SVG/main" r:embed="rId54"/>
                    </a:ext>
                  </a:extLst>
                </a:blip>
                <a:srcRect/>
                <a:stretch/>
              </p:blipFill>
              <p:spPr>
                <a:xfrm>
                  <a:off x="1591500" y="2869722"/>
                  <a:ext cx="522827" cy="5228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" name="Google Shape;461;p19">
                  <a:extLst>
                    <a:ext uri="{FF2B5EF4-FFF2-40B4-BE49-F238E27FC236}">
                      <a16:creationId xmlns:a16="http://schemas.microsoft.com/office/drawing/2014/main" id="{007F7CF8-3F34-4045-A0E8-356F8539309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3145139" y="2804127"/>
                  <a:ext cx="1040453" cy="5847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文本框 53">
                      <a:extLst>
                        <a:ext uri="{FF2B5EF4-FFF2-40B4-BE49-F238E27FC236}">
                          <a16:creationId xmlns:a16="http://schemas.microsoft.com/office/drawing/2014/main" id="{384728CC-DD5C-AB4F-A305-737C7902C9F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42962" y="3162659"/>
                      <a:ext cx="869952" cy="68773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kumimoji="1" lang="en-US" altLang="zh-CN" sz="20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kumimoji="1" lang="zh-CN" altLang="en-US" sz="28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文本框 53">
                      <a:extLst>
                        <a:ext uri="{FF2B5EF4-FFF2-40B4-BE49-F238E27FC236}">
                          <a16:creationId xmlns:a16="http://schemas.microsoft.com/office/drawing/2014/main" id="{384728CC-DD5C-AB4F-A305-737C7902C9F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42962" y="3162659"/>
                      <a:ext cx="869952" cy="687738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5" name="手杖形箭头 54">
                  <a:extLst>
                    <a:ext uri="{FF2B5EF4-FFF2-40B4-BE49-F238E27FC236}">
                      <a16:creationId xmlns:a16="http://schemas.microsoft.com/office/drawing/2014/main" id="{14A28A56-7503-A444-8595-D7E63B8CAB1D}"/>
                    </a:ext>
                  </a:extLst>
                </p:cNvPr>
                <p:cNvSpPr/>
                <p:nvPr/>
              </p:nvSpPr>
              <p:spPr>
                <a:xfrm>
                  <a:off x="1818563" y="2411975"/>
                  <a:ext cx="2041049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31656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56" name="手杖形箭头 55">
                  <a:extLst>
                    <a:ext uri="{FF2B5EF4-FFF2-40B4-BE49-F238E27FC236}">
                      <a16:creationId xmlns:a16="http://schemas.microsoft.com/office/drawing/2014/main" id="{C0B338C0-F06C-9846-AC07-2588EB45B7F6}"/>
                    </a:ext>
                  </a:extLst>
                </p:cNvPr>
                <p:cNvSpPr/>
                <p:nvPr/>
              </p:nvSpPr>
              <p:spPr>
                <a:xfrm rot="10800000">
                  <a:off x="1787286" y="3463295"/>
                  <a:ext cx="2041048" cy="383313"/>
                </a:xfrm>
                <a:prstGeom prst="uturnArrow">
                  <a:avLst>
                    <a:gd name="adj1" fmla="val 10181"/>
                    <a:gd name="adj2" fmla="val 22128"/>
                    <a:gd name="adj3" fmla="val 26436"/>
                    <a:gd name="adj4" fmla="val 21985"/>
                    <a:gd name="adj5" fmla="val 100000"/>
                  </a:avLst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457200">
                    <a:defRPr/>
                  </a:pPr>
                  <a:endParaRPr kumimoji="1" lang="zh-CN" altLang="en-US" sz="1200" kern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文本框 56">
                      <a:extLst>
                        <a:ext uri="{FF2B5EF4-FFF2-40B4-BE49-F238E27FC236}">
                          <a16:creationId xmlns:a16="http://schemas.microsoft.com/office/drawing/2014/main" id="{AFDB7F70-D7BA-AC49-97E4-B14C21C26B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78401" y="3756690"/>
                      <a:ext cx="283828" cy="4251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文本框 56">
                      <a:extLst>
                        <a:ext uri="{FF2B5EF4-FFF2-40B4-BE49-F238E27FC236}">
                          <a16:creationId xmlns:a16="http://schemas.microsoft.com/office/drawing/2014/main" id="{AFDB7F70-D7BA-AC49-97E4-B14C21C26B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8401" y="3756690"/>
                      <a:ext cx="283828" cy="425171"/>
                    </a:xfrm>
                    <a:prstGeom prst="rect">
                      <a:avLst/>
                    </a:prstGeom>
                    <a:blipFill>
                      <a:blip r:embed="rId5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文本框 57">
                      <a:extLst>
                        <a:ext uri="{FF2B5EF4-FFF2-40B4-BE49-F238E27FC236}">
                          <a16:creationId xmlns:a16="http://schemas.microsoft.com/office/drawing/2014/main" id="{ACCA2D32-0F59-CF4A-8D7D-DD79101E4B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9713" y="2003684"/>
                      <a:ext cx="558160" cy="42517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CN" sz="1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kumimoji="1" lang="zh-CN" altLang="en-US" sz="1400" kern="0" dirty="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文本框 57">
                      <a:extLst>
                        <a:ext uri="{FF2B5EF4-FFF2-40B4-BE49-F238E27FC236}">
                          <a16:creationId xmlns:a16="http://schemas.microsoft.com/office/drawing/2014/main" id="{ACCA2D32-0F59-CF4A-8D7D-DD79101E4B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9713" y="2003684"/>
                      <a:ext cx="558160" cy="425171"/>
                    </a:xfrm>
                    <a:prstGeom prst="rect">
                      <a:avLst/>
                    </a:prstGeom>
                    <a:blipFill>
                      <a:blip r:embed="rId5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8F3C7042-2B4D-3640-9D21-CB0CE6A1C112}"/>
                    </a:ext>
                  </a:extLst>
                </p:cNvPr>
                <p:cNvSpPr txBox="1"/>
                <p:nvPr/>
              </p:nvSpPr>
              <p:spPr>
                <a:xfrm rot="19834304">
                  <a:off x="1845618" y="2771290"/>
                  <a:ext cx="1654494" cy="662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 defTabSz="457200">
                    <a:lnSpc>
                      <a:spcPts val="3000"/>
                    </a:lnSpc>
                    <a:defRPr/>
                  </a:pPr>
                  <a:r>
                    <a:rPr kumimoji="1" lang="en-US" altLang="zh-CN" sz="1400" kern="0" dirty="0">
                      <a:solidFill>
                        <a:prstClr val="black"/>
                      </a:solidFill>
                      <a:latin typeface="Candara" panose="020E0502030303020204" pitchFamily="34" charset="0"/>
                      <a:ea typeface="Cambria Math" panose="02040503050406030204" pitchFamily="18" charset="0"/>
                    </a:rPr>
                    <a:t>Interaction</a:t>
                  </a:r>
                </a:p>
              </p:txBody>
            </p:sp>
          </p:grp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BF99F95C-59A4-D045-8925-FB75B7FA6DD8}"/>
                </a:ext>
              </a:extLst>
            </p:cNvPr>
            <p:cNvGrpSpPr/>
            <p:nvPr/>
          </p:nvGrpSpPr>
          <p:grpSpPr>
            <a:xfrm>
              <a:off x="9594183" y="2752606"/>
              <a:ext cx="2112978" cy="1995954"/>
              <a:chOff x="1496118" y="1974179"/>
              <a:chExt cx="2340786" cy="2211142"/>
            </a:xfrm>
          </p:grpSpPr>
          <p:sp>
            <p:nvSpPr>
              <p:cNvPr id="80" name="圆角矩形 79">
                <a:extLst>
                  <a:ext uri="{FF2B5EF4-FFF2-40B4-BE49-F238E27FC236}">
                    <a16:creationId xmlns:a16="http://schemas.microsoft.com/office/drawing/2014/main" id="{4324E934-F47B-8A45-8865-408779AD0FE9}"/>
                  </a:ext>
                </a:extLst>
              </p:cNvPr>
              <p:cNvSpPr/>
              <p:nvPr/>
            </p:nvSpPr>
            <p:spPr>
              <a:xfrm>
                <a:off x="1496118" y="2064020"/>
                <a:ext cx="2340786" cy="2121301"/>
              </a:xfrm>
              <a:prstGeom prst="roundRect">
                <a:avLst/>
              </a:prstGeom>
              <a:noFill/>
              <a:ln w="31750" cap="flat" cmpd="sng" algn="ctr">
                <a:solidFill>
                  <a:schemeClr val="tx1"/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kumimoji="1" lang="zh-CN" altLang="en-US" sz="1800" kern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D85E7F66-7CE0-3749-8DBB-F946F14B9CA4}"/>
                      </a:ext>
                    </a:extLst>
                  </p:cNvPr>
                  <p:cNvSpPr txBox="1"/>
                  <p:nvPr/>
                </p:nvSpPr>
                <p:spPr>
                  <a:xfrm>
                    <a:off x="3062507" y="3271728"/>
                    <a:ext cx="513177" cy="4581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32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32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zh-CN" sz="32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4000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D85E7F66-7CE0-3749-8DBB-F946F14B9C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2507" y="3271728"/>
                    <a:ext cx="513177" cy="458119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 l="-21622" r="-18919" b="-382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手杖形箭头 81">
                <a:extLst>
                  <a:ext uri="{FF2B5EF4-FFF2-40B4-BE49-F238E27FC236}">
                    <a16:creationId xmlns:a16="http://schemas.microsoft.com/office/drawing/2014/main" id="{62CB3F41-B083-8740-91B1-78B0889D0EB3}"/>
                  </a:ext>
                </a:extLst>
              </p:cNvPr>
              <p:cNvSpPr/>
              <p:nvPr/>
            </p:nvSpPr>
            <p:spPr>
              <a:xfrm>
                <a:off x="1818564" y="2411975"/>
                <a:ext cx="1844783" cy="383313"/>
              </a:xfrm>
              <a:prstGeom prst="uturnArrow">
                <a:avLst>
                  <a:gd name="adj1" fmla="val 10181"/>
                  <a:gd name="adj2" fmla="val 22128"/>
                  <a:gd name="adj3" fmla="val 26436"/>
                  <a:gd name="adj4" fmla="val 31656"/>
                  <a:gd name="adj5" fmla="val 10000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kumimoji="1" lang="zh-CN" altLang="en-US" sz="1800" kern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83" name="手杖形箭头 82">
                <a:extLst>
                  <a:ext uri="{FF2B5EF4-FFF2-40B4-BE49-F238E27FC236}">
                    <a16:creationId xmlns:a16="http://schemas.microsoft.com/office/drawing/2014/main" id="{B50D5A3A-8795-D941-A85C-3F458341131E}"/>
                  </a:ext>
                </a:extLst>
              </p:cNvPr>
              <p:cNvSpPr/>
              <p:nvPr/>
            </p:nvSpPr>
            <p:spPr>
              <a:xfrm rot="10800000">
                <a:off x="1787286" y="3463294"/>
                <a:ext cx="1844782" cy="383313"/>
              </a:xfrm>
              <a:prstGeom prst="uturnArrow">
                <a:avLst>
                  <a:gd name="adj1" fmla="val 10181"/>
                  <a:gd name="adj2" fmla="val 22128"/>
                  <a:gd name="adj3" fmla="val 26436"/>
                  <a:gd name="adj4" fmla="val 21985"/>
                  <a:gd name="adj5" fmla="val 100000"/>
                </a:avLst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457200">
                  <a:defRPr/>
                </a:pPr>
                <a:endParaRPr kumimoji="1" lang="zh-CN" altLang="en-US" sz="1800" kern="0">
                  <a:solidFill>
                    <a:prstClr val="black"/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7F93A51F-2018-784D-B630-2CB7F6F70AD3}"/>
                      </a:ext>
                    </a:extLst>
                  </p:cNvPr>
                  <p:cNvSpPr txBox="1"/>
                  <p:nvPr/>
                </p:nvSpPr>
                <p:spPr>
                  <a:xfrm>
                    <a:off x="2588366" y="3741712"/>
                    <a:ext cx="270635" cy="400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kumimoji="1" lang="zh-CN" altLang="en-US" sz="2800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7F93A51F-2018-784D-B630-2CB7F6F70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8366" y="3741712"/>
                    <a:ext cx="270635" cy="400853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l="-25000" r="-25000" b="-1724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6BDA0CA0-935E-3242-9724-A326BE41C6CE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675" y="1974179"/>
                    <a:ext cx="527672" cy="400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kumimoji="1" lang="zh-CN" altLang="en-US" sz="2800" kern="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6BDA0CA0-935E-3242-9724-A326BE41C6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675" y="1974179"/>
                    <a:ext cx="527672" cy="400853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l="-15385" r="-15385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9907BFFA-D7D2-AE4B-BA80-CB3B41698A18}"/>
                  </a:ext>
                </a:extLst>
              </p:cNvPr>
              <p:cNvSpPr txBox="1"/>
              <p:nvPr/>
            </p:nvSpPr>
            <p:spPr>
              <a:xfrm rot="18977083">
                <a:off x="1931480" y="2938132"/>
                <a:ext cx="1336181" cy="344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457200">
                  <a:lnSpc>
                    <a:spcPts val="3000"/>
                  </a:lnSpc>
                  <a:defRPr/>
                </a:pPr>
                <a:r>
                  <a:rPr kumimoji="1" lang="en-US" altLang="zh-CN" sz="2400" kern="0" dirty="0">
                    <a:solidFill>
                      <a:prstClr val="black"/>
                    </a:solidFill>
                    <a:latin typeface="Candara" panose="020E0502030303020204" pitchFamily="34" charset="0"/>
                    <a:ea typeface="Cambria Math" panose="02040503050406030204" pitchFamily="18" charset="0"/>
                  </a:rPr>
                  <a:t>Interaction</a:t>
                </a:r>
              </a:p>
            </p:txBody>
          </p:sp>
        </p:grpSp>
        <p:pic>
          <p:nvPicPr>
            <p:cNvPr id="87" name="图形 86">
              <a:extLst>
                <a:ext uri="{FF2B5EF4-FFF2-40B4-BE49-F238E27FC236}">
                  <a16:creationId xmlns:a16="http://schemas.microsoft.com/office/drawing/2014/main" id="{0E07CFAB-0277-8A4F-A6D0-BF95694D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11193371" y="2404025"/>
              <a:ext cx="647398" cy="647398"/>
            </a:xfrm>
            <a:prstGeom prst="rect">
              <a:avLst/>
            </a:prstGeom>
          </p:spPr>
        </p:pic>
        <p:sp>
          <p:nvSpPr>
            <p:cNvPr id="88" name="圆角矩形 87">
              <a:extLst>
                <a:ext uri="{FF2B5EF4-FFF2-40B4-BE49-F238E27FC236}">
                  <a16:creationId xmlns:a16="http://schemas.microsoft.com/office/drawing/2014/main" id="{CA32B4AD-A68F-A742-9CBA-2D699D054D3F}"/>
                </a:ext>
              </a:extLst>
            </p:cNvPr>
            <p:cNvSpPr/>
            <p:nvPr/>
          </p:nvSpPr>
          <p:spPr>
            <a:xfrm>
              <a:off x="7674323" y="2711757"/>
              <a:ext cx="1770335" cy="2466271"/>
            </a:xfrm>
            <a:prstGeom prst="roundRect">
              <a:avLst>
                <a:gd name="adj" fmla="val 0"/>
              </a:avLst>
            </a:prstGeom>
            <a:noFill/>
            <a:ln w="69850" cap="flat" cmpd="sng" algn="ctr">
              <a:solidFill>
                <a:srgbClr val="ED7D31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kumimoji="1" lang="zh-CN" altLang="en-US" sz="1800" kern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pic>
          <p:nvPicPr>
            <p:cNvPr id="89" name="图形 88">
              <a:extLst>
                <a:ext uri="{FF2B5EF4-FFF2-40B4-BE49-F238E27FC236}">
                  <a16:creationId xmlns:a16="http://schemas.microsoft.com/office/drawing/2014/main" id="{8C76663E-54DC-674E-996F-F2ED50259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5657927" y="3557568"/>
              <a:ext cx="688942" cy="616633"/>
            </a:xfrm>
            <a:prstGeom prst="rect">
              <a:avLst/>
            </a:prstGeom>
          </p:spPr>
        </p:pic>
        <p:sp>
          <p:nvSpPr>
            <p:cNvPr id="90" name="手杖形箭头 89">
              <a:extLst>
                <a:ext uri="{FF2B5EF4-FFF2-40B4-BE49-F238E27FC236}">
                  <a16:creationId xmlns:a16="http://schemas.microsoft.com/office/drawing/2014/main" id="{7CE8831E-9437-934C-9BA2-D94677AAD64F}"/>
                </a:ext>
              </a:extLst>
            </p:cNvPr>
            <p:cNvSpPr/>
            <p:nvPr/>
          </p:nvSpPr>
          <p:spPr>
            <a:xfrm rot="10800000">
              <a:off x="5912215" y="4806351"/>
              <a:ext cx="5228794" cy="506009"/>
            </a:xfrm>
            <a:prstGeom prst="uturnArrow">
              <a:avLst>
                <a:gd name="adj1" fmla="val 7819"/>
                <a:gd name="adj2" fmla="val 12934"/>
                <a:gd name="adj3" fmla="val 23519"/>
                <a:gd name="adj4" fmla="val 31656"/>
                <a:gd name="adj5" fmla="val 68852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>
                <a:defRPr/>
              </a:pPr>
              <a:endParaRPr kumimoji="1" lang="zh-CN" altLang="en-US" sz="1800" kern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91" name="肘形连接符 90">
              <a:extLst>
                <a:ext uri="{FF2B5EF4-FFF2-40B4-BE49-F238E27FC236}">
                  <a16:creationId xmlns:a16="http://schemas.microsoft.com/office/drawing/2014/main" id="{F3980244-70FF-F547-9123-596BFFE6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3866" y="3018537"/>
              <a:ext cx="1870479" cy="442636"/>
            </a:xfrm>
            <a:prstGeom prst="bentConnector3">
              <a:avLst>
                <a:gd name="adj1" fmla="val 293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chemeClr val="tx1">
                  <a:lumMod val="75000"/>
                  <a:lumOff val="25000"/>
                  <a:alpha val="97000"/>
                </a:schemeClr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4A8D2D1B-0A5A-A34C-B19C-3AB43A0300F7}"/>
                </a:ext>
              </a:extLst>
            </p:cNvPr>
            <p:cNvSpPr txBox="1"/>
            <p:nvPr/>
          </p:nvSpPr>
          <p:spPr>
            <a:xfrm>
              <a:off x="6117311" y="3151898"/>
              <a:ext cx="1581950" cy="516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457200">
                <a:lnSpc>
                  <a:spcPts val="2000"/>
                </a:lnSpc>
              </a:pPr>
              <a:r>
                <a:rPr kumimoji="1" lang="en-US" altLang="zh-CN" sz="2000" b="1" dirty="0">
                  <a:solidFill>
                    <a:srgbClr val="ED7D31"/>
                  </a:solidFill>
                  <a:latin typeface="Candara" panose="020E0502030303020204" pitchFamily="34" charset="0"/>
                  <a:ea typeface="Cambria Math" panose="02040503050406030204" pitchFamily="18" charset="0"/>
                </a:rPr>
                <a:t>Historical</a:t>
              </a:r>
              <a:r>
                <a:rPr kumimoji="1" lang="zh-CN" altLang="en-US" sz="2000" b="1" dirty="0">
                  <a:solidFill>
                    <a:srgbClr val="ED7D31"/>
                  </a:solidFill>
                  <a:latin typeface="Candara" panose="020E0502030303020204" pitchFamily="34" charset="0"/>
                  <a:ea typeface="Cambria Math" panose="02040503050406030204" pitchFamily="18" charset="0"/>
                </a:rPr>
                <a:t> </a:t>
              </a:r>
              <a:r>
                <a:rPr kumimoji="1" lang="en-US" altLang="zh-CN" sz="2000" b="1" dirty="0">
                  <a:solidFill>
                    <a:srgbClr val="ED7D31"/>
                  </a:solidFill>
                  <a:latin typeface="Candara" panose="020E0502030303020204" pitchFamily="34" charset="0"/>
                  <a:ea typeface="Cambria Math" panose="02040503050406030204" pitchFamily="18" charset="0"/>
                </a:rPr>
                <a:t>interactions</a:t>
              </a:r>
            </a:p>
          </p:txBody>
        </p:sp>
        <p:pic>
          <p:nvPicPr>
            <p:cNvPr id="93" name="图形 92">
              <a:extLst>
                <a:ext uri="{FF2B5EF4-FFF2-40B4-BE49-F238E27FC236}">
                  <a16:creationId xmlns:a16="http://schemas.microsoft.com/office/drawing/2014/main" id="{B2F7A174-1920-794B-8AFB-3C2EF8B95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9001916" y="2276872"/>
              <a:ext cx="592267" cy="592267"/>
            </a:xfrm>
            <a:prstGeom prst="rect">
              <a:avLst/>
            </a:prstGeom>
          </p:spPr>
        </p:pic>
        <p:pic>
          <p:nvPicPr>
            <p:cNvPr id="94" name="Google Shape;461;p19">
              <a:extLst>
                <a:ext uri="{FF2B5EF4-FFF2-40B4-BE49-F238E27FC236}">
                  <a16:creationId xmlns:a16="http://schemas.microsoft.com/office/drawing/2014/main" id="{2B696BFD-093C-274C-8954-D7A0179BA86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99952" y="3535524"/>
              <a:ext cx="908159" cy="510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463;p19">
              <a:extLst>
                <a:ext uri="{FF2B5EF4-FFF2-40B4-BE49-F238E27FC236}">
                  <a16:creationId xmlns:a16="http://schemas.microsoft.com/office/drawing/2014/main" id="{536A0CAA-9E6C-914D-96AD-95938C89F5C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651257" y="3531156"/>
              <a:ext cx="515394" cy="515394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880CE1F7-C07A-1B4D-8683-30E7EC1C177F}"/>
                    </a:ext>
                  </a:extLst>
                </p:cNvPr>
                <p:cNvSpPr txBox="1"/>
                <p:nvPr/>
              </p:nvSpPr>
              <p:spPr>
                <a:xfrm>
                  <a:off x="7826675" y="4377481"/>
                  <a:ext cx="1516271" cy="7482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Plan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sz="2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: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the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RL</a:t>
                  </a:r>
                  <a:r>
                    <a:rPr kumimoji="1" lang="zh-CN" altLang="en-US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 </a:t>
                  </a:r>
                  <a:r>
                    <a:rPr kumimoji="1" lang="en-US" altLang="zh-CN" sz="2000" kern="0" dirty="0">
                      <a:solidFill>
                        <a:prstClr val="black"/>
                      </a:solidFill>
                      <a:latin typeface="Calibri" panose="020F0502020204030204"/>
                      <a:ea typeface="Cambria Math" panose="02040503050406030204" pitchFamily="18" charset="0"/>
                    </a:rPr>
                    <a:t>policy</a:t>
                  </a:r>
                  <a:endParaRPr kumimoji="1" lang="zh-CN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880CE1F7-C07A-1B4D-8683-30E7EC1C1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6675" y="4377481"/>
                  <a:ext cx="1516271" cy="748218"/>
                </a:xfrm>
                <a:prstGeom prst="rect">
                  <a:avLst/>
                </a:prstGeom>
                <a:blipFill>
                  <a:blip r:embed="rId67"/>
                  <a:stretch>
                    <a:fillRect l="-3333" r="-416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右箭头 1">
            <a:extLst>
              <a:ext uri="{FF2B5EF4-FFF2-40B4-BE49-F238E27FC236}">
                <a16:creationId xmlns:a16="http://schemas.microsoft.com/office/drawing/2014/main" id="{9057B705-B574-2544-B3F6-3FEA6CAC47B5}"/>
              </a:ext>
            </a:extLst>
          </p:cNvPr>
          <p:cNvSpPr/>
          <p:nvPr/>
        </p:nvSpPr>
        <p:spPr>
          <a:xfrm>
            <a:off x="4503469" y="3696067"/>
            <a:ext cx="720080" cy="65329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085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"/>
    </mc:Choice>
    <mc:Fallback xmlns="">
      <p:transition spd="slow" advTm="612"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Palatino Linotype"/>
        <a:ea typeface="微软雅黑"/>
        <a:cs typeface=""/>
      </a:majorFont>
      <a:minorFont>
        <a:latin typeface="Palatino Linotype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32870</TotalTime>
  <Words>2897</Words>
  <Application>Microsoft Macintosh PowerPoint</Application>
  <PresentationFormat>宽屏</PresentationFormat>
  <Paragraphs>433</Paragraphs>
  <Slides>42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微软雅黑</vt:lpstr>
      <vt:lpstr>Arial</vt:lpstr>
      <vt:lpstr>Calibri</vt:lpstr>
      <vt:lpstr>Cambria Math</vt:lpstr>
      <vt:lpstr>Candara</vt:lpstr>
      <vt:lpstr>Helvetica</vt:lpstr>
      <vt:lpstr>Palatino Linotype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Gao Chongming</cp:lastModifiedBy>
  <cp:revision>753</cp:revision>
  <cp:lastPrinted>2019-08-04T20:25:56Z</cp:lastPrinted>
  <dcterms:created xsi:type="dcterms:W3CDTF">2015-10-30T04:49:06Z</dcterms:created>
  <dcterms:modified xsi:type="dcterms:W3CDTF">2022-09-19T11:37:03Z</dcterms:modified>
</cp:coreProperties>
</file>